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57" r:id="rId5"/>
    <p:sldId id="258" r:id="rId6"/>
    <p:sldId id="259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34" y="1725502"/>
            <a:ext cx="821537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 преподавании дисциплины «Самопознание» в условиях </a:t>
            </a:r>
            <a:r>
              <a:rPr kumimoji="0" lang="ru-RU" sz="2800" b="1" i="0" u="none" strike="noStrike" cap="none" normalizeH="0" baseline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дистанционного обучения</a:t>
            </a:r>
            <a:endParaRPr kumimoji="0" lang="kk-KZ" sz="2000" b="0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2000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err="1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Калиева</a:t>
            </a:r>
            <a:r>
              <a:rPr kumimoji="0" lang="ru-RU" sz="2000" b="0" i="1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Г.И.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1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к.п.н., </a:t>
            </a:r>
            <a:r>
              <a:rPr kumimoji="0" lang="ru-RU" sz="2000" b="0" i="1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ИГРЧ ННПООЦ «</a:t>
            </a:r>
            <a:r>
              <a:rPr kumimoji="0" lang="ru-RU" sz="2000" b="0" i="1" u="none" strike="noStrike" cap="none" normalizeH="0" baseline="0" dirty="0" err="1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Бөбек</a:t>
            </a:r>
            <a:r>
              <a:rPr kumimoji="0" lang="ru-RU" sz="2000" b="0" i="1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»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71472" y="1357298"/>
            <a:ext cx="8143932" cy="345325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68000" algn="just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  <a:tab pos="685800" algn="l"/>
              </a:tabLst>
            </a:pP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Цель 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учебного предмета «Самопознание» - духовно-нравственное развитие обучающихся</a:t>
            </a:r>
            <a:r>
              <a:rPr kumimoji="0" lang="ru-RU" sz="2800" b="0" i="0" u="none" strike="noStrike" cap="none" normalizeH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через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усвоение ими знаний об общечеловеческих ценностях, формирование убеждений, социально значимых личностных качеств и жизненных навыков школьников.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714348" y="1285860"/>
            <a:ext cx="8001056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2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Обновленная программа обучения выдвигает требования</a:t>
            </a:r>
          </a:p>
          <a:p>
            <a:r>
              <a:rPr lang="ru-RU" sz="32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lvl="0">
              <a:buFont typeface="Wingdings" pitchFamily="2" charset="2"/>
              <a:buChar char="Ø"/>
            </a:pPr>
            <a:r>
              <a:rPr lang="ru-RU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выявления, </a:t>
            </a:r>
          </a:p>
          <a:p>
            <a:pPr lvl="0">
              <a:buFont typeface="Wingdings" pitchFamily="2" charset="2"/>
              <a:buChar char="Ø"/>
            </a:pPr>
            <a:r>
              <a:rPr lang="ru-RU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измерения, </a:t>
            </a:r>
          </a:p>
          <a:p>
            <a:pPr lvl="0">
              <a:buFont typeface="Wingdings" pitchFamily="2" charset="2"/>
              <a:buChar char="Ø"/>
            </a:pPr>
            <a:r>
              <a:rPr lang="ru-RU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оценки уровня </a:t>
            </a:r>
            <a:r>
              <a:rPr lang="ru-RU" sz="32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сформированности</a:t>
            </a:r>
            <a:r>
              <a:rPr lang="ru-RU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sz="32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ru-RU" sz="32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знаний, умений, навыков учащихся.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61913"/>
            <a:ext cx="7358114" cy="673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pPr algn="ctr"/>
            <a:r>
              <a:rPr lang="kk-KZ" sz="2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10 класс</a:t>
            </a:r>
            <a:br>
              <a:rPr lang="kk-KZ" sz="2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kk-KZ" sz="2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2.2 </a:t>
            </a:r>
            <a:r>
              <a:rPr lang="ru-RU" sz="2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От воспитания – к самовоспитанию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28663" y="1214420"/>
          <a:ext cx="7572428" cy="4929224"/>
        </p:xfrm>
        <a:graphic>
          <a:graphicData uri="http://schemas.openxmlformats.org/drawingml/2006/table">
            <a:tbl>
              <a:tblPr/>
              <a:tblGrid>
                <a:gridCol w="12073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5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2922">
                <a:tc>
                  <a:txBody>
                    <a:bodyPr/>
                    <a:lstStyle/>
                    <a:p>
                      <a:pPr algn="l" latinLnBrk="0">
                        <a:spcAft>
                          <a:spcPts val="600"/>
                        </a:spcAft>
                      </a:pPr>
                      <a:r>
                        <a:rPr lang="ru-RU" sz="20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Arial"/>
                          <a:cs typeface="Arial"/>
                        </a:rPr>
                        <a:t>10.2.2.1</a:t>
                      </a:r>
                      <a:endParaRPr lang="ru-RU" sz="2000" kern="1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spcAft>
                          <a:spcPts val="600"/>
                        </a:spcAft>
                      </a:pPr>
                      <a:r>
                        <a:rPr lang="ru-RU" sz="20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Arial"/>
                          <a:cs typeface="Arial"/>
                        </a:rPr>
                        <a:t>Определить понятие «самовоспитание»; </a:t>
                      </a:r>
                      <a:endParaRPr lang="ru-RU" sz="2000" kern="1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922">
                <a:tc>
                  <a:txBody>
                    <a:bodyPr/>
                    <a:lstStyle/>
                    <a:p>
                      <a:pPr algn="l" latinLnBrk="0">
                        <a:spcAft>
                          <a:spcPts val="600"/>
                        </a:spcAft>
                      </a:pPr>
                      <a:r>
                        <a:rPr lang="ru-RU" sz="20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Arial"/>
                          <a:cs typeface="Arial"/>
                        </a:rPr>
                        <a:t>10.2.2.2</a:t>
                      </a:r>
                      <a:endParaRPr lang="ru-RU" sz="2000" kern="1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spcAft>
                          <a:spcPts val="600"/>
                        </a:spcAft>
                      </a:pPr>
                      <a:r>
                        <a:rPr lang="ru-RU" sz="20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Arial"/>
                          <a:cs typeface="Arial"/>
                        </a:rPr>
                        <a:t>описать  методы самовоспитания и сопоставить их;</a:t>
                      </a:r>
                      <a:endParaRPr lang="ru-RU" sz="2000" kern="1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5845">
                <a:tc>
                  <a:txBody>
                    <a:bodyPr/>
                    <a:lstStyle/>
                    <a:p>
                      <a:pPr algn="l" latinLnBrk="0">
                        <a:spcAft>
                          <a:spcPts val="600"/>
                        </a:spcAft>
                      </a:pPr>
                      <a:r>
                        <a:rPr lang="ru-RU" sz="20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Arial"/>
                          <a:cs typeface="Arial"/>
                        </a:rPr>
                        <a:t>10.2.2.3  </a:t>
                      </a:r>
                      <a:endParaRPr lang="ru-RU" sz="2000" kern="1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spcAft>
                          <a:spcPts val="600"/>
                        </a:spcAft>
                      </a:pPr>
                      <a:r>
                        <a:rPr lang="ru-RU" sz="20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Arial"/>
                          <a:cs typeface="Arial"/>
                        </a:rPr>
                        <a:t>выделить черты характера, привычки, которые требуют изменения посредством самовоспитания; </a:t>
                      </a:r>
                      <a:endParaRPr lang="ru-RU" sz="2000" kern="1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5845">
                <a:tc>
                  <a:txBody>
                    <a:bodyPr/>
                    <a:lstStyle/>
                    <a:p>
                      <a:pPr algn="l" latinLnBrk="0">
                        <a:spcAft>
                          <a:spcPts val="600"/>
                        </a:spcAft>
                      </a:pPr>
                      <a:r>
                        <a:rPr lang="ru-RU" sz="2000" kern="1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Arial"/>
                          <a:cs typeface="Arial"/>
                        </a:rPr>
                        <a:t>10.2.2.4  </a:t>
                      </a:r>
                      <a:endParaRPr lang="ru-RU" sz="2000" kern="100">
                        <a:solidFill>
                          <a:schemeClr val="accent1">
                            <a:lumMod val="75000"/>
                          </a:schemeClr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spcAft>
                          <a:spcPts val="600"/>
                        </a:spcAft>
                      </a:pPr>
                      <a:r>
                        <a:rPr lang="ru-RU" sz="20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Arial"/>
                          <a:cs typeface="Arial"/>
                        </a:rPr>
                        <a:t>проанализировать мнение близких людей относительно черт вашего характера;</a:t>
                      </a:r>
                      <a:endParaRPr lang="ru-RU" sz="2000" kern="1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85845">
                <a:tc>
                  <a:txBody>
                    <a:bodyPr/>
                    <a:lstStyle/>
                    <a:p>
                      <a:pPr algn="l" latinLnBrk="0">
                        <a:spcAft>
                          <a:spcPts val="600"/>
                        </a:spcAft>
                      </a:pPr>
                      <a:r>
                        <a:rPr lang="ru-RU" sz="2000" kern="1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Arial"/>
                          <a:cs typeface="Arial"/>
                        </a:rPr>
                        <a:t>10.2.2.5  </a:t>
                      </a:r>
                      <a:endParaRPr lang="ru-RU" sz="2000" kern="100">
                        <a:solidFill>
                          <a:schemeClr val="accent1">
                            <a:lumMod val="75000"/>
                          </a:schemeClr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spcAft>
                          <a:spcPts val="600"/>
                        </a:spcAft>
                      </a:pPr>
                      <a:r>
                        <a:rPr lang="ru-RU" sz="20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Arial"/>
                          <a:cs typeface="Arial"/>
                        </a:rPr>
                        <a:t>составить программу самовоспитания, направленную на требующие изменения привычки и черты характера; </a:t>
                      </a:r>
                      <a:endParaRPr lang="ru-RU" sz="2000" kern="1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85845">
                <a:tc>
                  <a:txBody>
                    <a:bodyPr/>
                    <a:lstStyle/>
                    <a:p>
                      <a:pPr algn="l" latinLnBrk="0">
                        <a:spcAft>
                          <a:spcPts val="600"/>
                        </a:spcAft>
                      </a:pPr>
                      <a:r>
                        <a:rPr lang="ru-RU" sz="2000" kern="1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Arial"/>
                          <a:cs typeface="Arial"/>
                        </a:rPr>
                        <a:t>10.2.2.6  </a:t>
                      </a:r>
                      <a:endParaRPr lang="ru-RU" sz="2000" kern="100">
                        <a:solidFill>
                          <a:schemeClr val="accent1">
                            <a:lumMod val="75000"/>
                          </a:schemeClr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latinLnBrk="0">
                        <a:spcAft>
                          <a:spcPts val="600"/>
                        </a:spcAft>
                      </a:pPr>
                      <a:r>
                        <a:rPr lang="ru-RU" sz="20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Arial"/>
                          <a:cs typeface="Arial"/>
                        </a:rPr>
                        <a:t>аргументировать необходимость программы самовоспитания.</a:t>
                      </a:r>
                      <a:endParaRPr lang="ru-RU" sz="2000" kern="1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714380"/>
          </a:xfrm>
        </p:spPr>
        <p:txBody>
          <a:bodyPr>
            <a:normAutofit fontScale="90000"/>
          </a:bodyPr>
          <a:lstStyle/>
          <a:p>
            <a:pPr algn="ctr" latinLnBrk="1"/>
            <a:r>
              <a:rPr lang="ru-RU" sz="2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10 класс</a:t>
            </a:r>
            <a:br>
              <a:rPr lang="ru-RU" sz="2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4.2. </a:t>
            </a:r>
            <a:r>
              <a:rPr lang="ru-RU" sz="2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Душа обязана трудиться…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85787" y="1285859"/>
          <a:ext cx="7786742" cy="5072099"/>
        </p:xfrm>
        <a:graphic>
          <a:graphicData uri="http://schemas.openxmlformats.org/drawingml/2006/table">
            <a:tbl>
              <a:tblPr/>
              <a:tblGrid>
                <a:gridCol w="12415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45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80323">
                <a:tc>
                  <a:txBody>
                    <a:bodyPr/>
                    <a:lstStyle/>
                    <a:p>
                      <a:pPr algn="l" latinLnBrk="0">
                        <a:spcAft>
                          <a:spcPts val="600"/>
                        </a:spcAft>
                      </a:pPr>
                      <a:r>
                        <a:rPr lang="ru-RU" sz="20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Arial"/>
                          <a:cs typeface="Arial"/>
                        </a:rPr>
                        <a:t>10.4.2.1</a:t>
                      </a:r>
                      <a:endParaRPr lang="ru-RU" sz="2000" kern="1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spcAft>
                          <a:spcPts val="600"/>
                        </a:spcAft>
                      </a:pPr>
                      <a:r>
                        <a:rPr lang="ru-RU" sz="20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Arial"/>
                          <a:cs typeface="Arial"/>
                        </a:rPr>
                        <a:t>определить смысл понятий "духовный труд", "самосовершенствование", "духовное наследие";</a:t>
                      </a:r>
                      <a:endParaRPr lang="ru-RU" sz="2000" kern="1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0484">
                <a:tc>
                  <a:txBody>
                    <a:bodyPr/>
                    <a:lstStyle/>
                    <a:p>
                      <a:pPr algn="l" latinLnBrk="0">
                        <a:spcAft>
                          <a:spcPts val="600"/>
                        </a:spcAft>
                      </a:pPr>
                      <a:r>
                        <a:rPr lang="ru-RU" sz="20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Arial"/>
                          <a:cs typeface="Arial"/>
                        </a:rPr>
                        <a:t>10.4.2.2</a:t>
                      </a:r>
                      <a:endParaRPr lang="ru-RU" sz="2000" kern="1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latinLnBrk="0">
                        <a:spcAft>
                          <a:spcPts val="600"/>
                        </a:spcAft>
                      </a:pPr>
                      <a:r>
                        <a:rPr lang="ru-RU" sz="20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Arial"/>
                          <a:cs typeface="Arial"/>
                        </a:rPr>
                        <a:t>выразить  общую идею в высказываниях известных мыслителей о сущности и значении духовного саморазвития;</a:t>
                      </a:r>
                      <a:endParaRPr lang="ru-RU" sz="2000" kern="1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0323">
                <a:tc>
                  <a:txBody>
                    <a:bodyPr/>
                    <a:lstStyle/>
                    <a:p>
                      <a:pPr algn="l" latinLnBrk="0">
                        <a:spcAft>
                          <a:spcPts val="600"/>
                        </a:spcAft>
                      </a:pPr>
                      <a:r>
                        <a:rPr lang="ru-RU" sz="2000" kern="1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Arial"/>
                          <a:cs typeface="Arial"/>
                        </a:rPr>
                        <a:t>10.4.2.3  </a:t>
                      </a:r>
                      <a:endParaRPr lang="ru-RU" sz="2000" kern="100">
                        <a:solidFill>
                          <a:schemeClr val="accent1">
                            <a:lumMod val="75000"/>
                          </a:schemeClr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spcAft>
                          <a:spcPts val="600"/>
                        </a:spcAft>
                      </a:pPr>
                      <a:r>
                        <a:rPr lang="ru-RU" sz="20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Arial"/>
                          <a:cs typeface="Arial"/>
                        </a:rPr>
                        <a:t>формулировать собственное высказывание о стремлении человека к духовному саморазвитию;</a:t>
                      </a:r>
                      <a:endParaRPr lang="ru-RU" sz="2000" kern="1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0323">
                <a:tc>
                  <a:txBody>
                    <a:bodyPr/>
                    <a:lstStyle/>
                    <a:p>
                      <a:pPr algn="l" latinLnBrk="0">
                        <a:spcAft>
                          <a:spcPts val="600"/>
                        </a:spcAft>
                      </a:pPr>
                      <a:r>
                        <a:rPr lang="ru-RU" sz="2000" kern="1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Arial"/>
                          <a:cs typeface="Arial"/>
                        </a:rPr>
                        <a:t>10.4.2.4  </a:t>
                      </a:r>
                      <a:endParaRPr lang="ru-RU" sz="2000" kern="100">
                        <a:solidFill>
                          <a:schemeClr val="accent1">
                            <a:lumMod val="75000"/>
                          </a:schemeClr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latinLnBrk="0">
                        <a:spcAft>
                          <a:spcPts val="600"/>
                        </a:spcAft>
                      </a:pPr>
                      <a:r>
                        <a:rPr lang="ru-RU" sz="20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Arial"/>
                          <a:cs typeface="Arial"/>
                        </a:rPr>
                        <a:t>анализировать истории из жизни известных людей, явивших пример духовной жизни;</a:t>
                      </a:r>
                      <a:endParaRPr lang="ru-RU" sz="2000" kern="1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0323">
                <a:tc>
                  <a:txBody>
                    <a:bodyPr/>
                    <a:lstStyle/>
                    <a:p>
                      <a:pPr algn="l" latinLnBrk="0">
                        <a:spcAft>
                          <a:spcPts val="600"/>
                        </a:spcAft>
                      </a:pPr>
                      <a:r>
                        <a:rPr lang="ru-RU" sz="2000" kern="1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Arial"/>
                          <a:cs typeface="Arial"/>
                        </a:rPr>
                        <a:t>10.4.2.5  </a:t>
                      </a:r>
                      <a:endParaRPr lang="ru-RU" sz="2000" kern="100">
                        <a:solidFill>
                          <a:schemeClr val="accent1">
                            <a:lumMod val="75000"/>
                          </a:schemeClr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latinLnBrk="0">
                        <a:spcAft>
                          <a:spcPts val="600"/>
                        </a:spcAft>
                      </a:pPr>
                      <a:r>
                        <a:rPr lang="ru-RU" sz="20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Arial"/>
                          <a:cs typeface="Arial"/>
                        </a:rPr>
                        <a:t>составить собственную  программу самосовершенствования;</a:t>
                      </a:r>
                      <a:endParaRPr lang="ru-RU" sz="2000" kern="1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0323">
                <a:tc>
                  <a:txBody>
                    <a:bodyPr/>
                    <a:lstStyle/>
                    <a:p>
                      <a:pPr algn="l" latinLnBrk="0">
                        <a:spcAft>
                          <a:spcPts val="600"/>
                        </a:spcAft>
                      </a:pPr>
                      <a:r>
                        <a:rPr lang="ru-RU" sz="2000" kern="1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Arial"/>
                          <a:cs typeface="Arial"/>
                        </a:rPr>
                        <a:t>10.4.2.6  </a:t>
                      </a:r>
                      <a:endParaRPr lang="ru-RU" sz="2000" kern="100">
                        <a:solidFill>
                          <a:schemeClr val="accent1">
                            <a:lumMod val="75000"/>
                          </a:schemeClr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latinLnBrk="0">
                        <a:spcAft>
                          <a:spcPts val="600"/>
                        </a:spcAft>
                      </a:pPr>
                      <a:r>
                        <a:rPr lang="ru-RU" sz="20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/>
                          <a:ea typeface="Arial"/>
                          <a:cs typeface="Arial"/>
                        </a:rPr>
                        <a:t>оценивать актуальность учений Великих учителей человечества с позиции современности.</a:t>
                      </a:r>
                      <a:endParaRPr lang="ru-RU" sz="2000" kern="1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00042"/>
            <a:ext cx="8477280" cy="1571636"/>
          </a:xfrm>
        </p:spPr>
        <p:txBody>
          <a:bodyPr>
            <a:normAutofit fontScale="90000"/>
          </a:bodyPr>
          <a:lstStyle/>
          <a:p>
            <a:pPr algn="ctr"/>
            <a:br>
              <a:rPr lang="kk-KZ" sz="2200" dirty="0">
                <a:latin typeface="Arial" pitchFamily="34" charset="0"/>
                <a:cs typeface="Arial" pitchFamily="34" charset="0"/>
              </a:rPr>
            </a:br>
            <a:br>
              <a:rPr lang="kk-KZ" sz="2200" dirty="0">
                <a:latin typeface="Arial" pitchFamily="34" charset="0"/>
                <a:cs typeface="Arial" pitchFamily="34" charset="0"/>
              </a:rPr>
            </a:br>
            <a:br>
              <a:rPr lang="kk-KZ" sz="2200" dirty="0">
                <a:latin typeface="Arial" pitchFamily="34" charset="0"/>
                <a:cs typeface="Arial" pitchFamily="34" charset="0"/>
              </a:rPr>
            </a:br>
            <a:br>
              <a:rPr lang="kk-KZ" sz="2200" dirty="0">
                <a:latin typeface="Arial" pitchFamily="34" charset="0"/>
                <a:cs typeface="Arial" pitchFamily="34" charset="0"/>
              </a:rPr>
            </a:br>
            <a:br>
              <a:rPr lang="kk-KZ" sz="2200" dirty="0">
                <a:latin typeface="Arial" pitchFamily="34" charset="0"/>
                <a:cs typeface="Arial" pitchFamily="34" charset="0"/>
              </a:rPr>
            </a:br>
            <a:br>
              <a:rPr lang="kk-KZ" sz="2200" dirty="0">
                <a:latin typeface="Arial" pitchFamily="34" charset="0"/>
                <a:cs typeface="Arial" pitchFamily="34" charset="0"/>
              </a:rPr>
            </a:br>
            <a:br>
              <a:rPr lang="kk-KZ" sz="2200" dirty="0">
                <a:latin typeface="Arial" pitchFamily="34" charset="0"/>
                <a:cs typeface="Arial" pitchFamily="34" charset="0"/>
              </a:rPr>
            </a:br>
            <a:r>
              <a:rPr lang="kk-KZ" sz="27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Методические рекомендации по проведению зачета</a:t>
            </a:r>
            <a:br>
              <a:rPr lang="ru-RU" sz="27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kk-KZ" sz="27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 условиях дистанционного обучения </a:t>
            </a:r>
            <a:br>
              <a:rPr lang="kk-KZ" sz="27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kk-KZ" sz="27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 предмету  </a:t>
            </a:r>
            <a:r>
              <a:rPr lang="ru-RU" sz="27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«Самопознание» </a:t>
            </a:r>
            <a:br>
              <a:rPr lang="ru-RU" b="1" dirty="0"/>
            </a:br>
            <a:r>
              <a:rPr lang="ru-RU" b="1" dirty="0"/>
              <a:t> </a:t>
            </a: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14282" y="1571612"/>
            <a:ext cx="8929718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Даны примерные задания для проведения зачета учебных достижений обучающихся 2-11 классов в  первом полугодии 2020-2021 учебного года.  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Задания позволяют оценить: 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42925" marR="0" lvl="0" indent="-2762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знание и понимание обучающимися учебного материала; 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42925" marR="0" lvl="0" indent="-2762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способность анализировать, аргументировать, делать выводы;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42925" marR="0" lvl="0" indent="-2762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способность практически применять свои знания. 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Предлагаются критерии оценивания, количество баллов по каждому критерию. 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224</TotalTime>
  <Words>302</Words>
  <Application>Microsoft Office PowerPoint</Application>
  <PresentationFormat>Экран (4:3)</PresentationFormat>
  <Paragraphs>47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Constantia</vt:lpstr>
      <vt:lpstr>Times New Roman</vt:lpstr>
      <vt:lpstr>Wingdings</vt:lpstr>
      <vt:lpstr>Wingdings 2</vt:lpstr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10 класс 2.2 От воспитания – к самовоспитанию </vt:lpstr>
      <vt:lpstr>10 класс 4.2. Душа обязана трудиться…</vt:lpstr>
      <vt:lpstr>       Методические рекомендации по проведению зачета в условиях дистанционного обучения  по предмету  «Самопознание»  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Gulsara Kalieva</dc:creator>
  <cp:lastModifiedBy>GUK118</cp:lastModifiedBy>
  <cp:revision>30</cp:revision>
  <dcterms:created xsi:type="dcterms:W3CDTF">2020-11-19T16:10:12Z</dcterms:created>
  <dcterms:modified xsi:type="dcterms:W3CDTF">2021-04-20T03:50:09Z</dcterms:modified>
</cp:coreProperties>
</file>