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3" r:id="rId2"/>
    <p:sldId id="297" r:id="rId3"/>
    <p:sldId id="295" r:id="rId4"/>
    <p:sldId id="296" r:id="rId5"/>
    <p:sldId id="298" r:id="rId6"/>
    <p:sldId id="294" r:id="rId7"/>
    <p:sldId id="286" r:id="rId8"/>
    <p:sldId id="285" r:id="rId9"/>
    <p:sldId id="287" r:id="rId10"/>
    <p:sldId id="288" r:id="rId11"/>
    <p:sldId id="290" r:id="rId12"/>
    <p:sldId id="289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2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CEA6-212B-41D9-9BB2-0A5B473606BD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861CF-4BCC-4342-B189-D9A428F02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2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4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4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1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9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7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7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8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7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AEFA4-6C2E-40FB-89F5-283F33EB8644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69F8-A999-4FB6-8A1A-189C6C8F4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231" y="805248"/>
            <a:ext cx="7715250" cy="3117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kk-KZ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Болашақ педагогтың интеллектуалдық деңгейін жетілдірудің педагогикалық алғышарттары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D4EF-2B90-4EF9-9CC8-8D10C24B4AD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04900" y="623901"/>
            <a:ext cx="9077325" cy="1325563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70" y="803746"/>
            <a:ext cx="968706" cy="8307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0"/>
          <a:stretch/>
        </p:blipFill>
        <p:spPr>
          <a:xfrm>
            <a:off x="9676847" y="4390618"/>
            <a:ext cx="1844044" cy="155096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38300" y="4839420"/>
            <a:ext cx="8384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ИГЕНБАЕВА БИЖАН </a:t>
            </a:r>
            <a:r>
              <a:rPr lang="kk-KZ" sz="24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ҚҰРМАНҒАЛИҚЫЗЫ</a:t>
            </a:r>
          </a:p>
          <a:p>
            <a:pPr algn="ctr"/>
            <a:r>
              <a:rPr lang="kk-KZ" sz="24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«</a:t>
            </a:r>
            <a:r>
              <a:rPr lang="kk-KZ" sz="2400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И</a:t>
            </a:r>
            <a:r>
              <a:rPr lang="kk-KZ" sz="24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нтеллектум» қосымша білім беру орталығының</a:t>
            </a:r>
          </a:p>
          <a:p>
            <a:pPr algn="ctr"/>
            <a:r>
              <a:rPr lang="kk-KZ" sz="2400" i="1" dirty="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 бас директоры, </a:t>
            </a:r>
            <a:endParaRPr lang="kk-KZ" sz="2400" i="1" dirty="0">
              <a:solidFill>
                <a:schemeClr val="accent5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kk-KZ" sz="2400" i="1" dirty="0">
                <a:solidFill>
                  <a:schemeClr val="accent5"/>
                </a:solidFill>
                <a:latin typeface="Times New Roman" panose="02020603050405020304" pitchFamily="18" charset="0"/>
              </a:rPr>
              <a:t>педагогика ғылымдарының кандидаты, доцент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5535"/>
          <a:stretch/>
        </p:blipFill>
        <p:spPr>
          <a:xfrm>
            <a:off x="531093" y="3924707"/>
            <a:ext cx="2014460" cy="2170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/>
          <a:stretch/>
        </p:blipFill>
        <p:spPr>
          <a:xfrm>
            <a:off x="9676847" y="1751527"/>
            <a:ext cx="1881828" cy="2173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5"/>
          <a:stretch/>
        </p:blipFill>
        <p:spPr>
          <a:xfrm>
            <a:off x="734071" y="2240924"/>
            <a:ext cx="1873760" cy="196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5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730" y="1784818"/>
            <a:ext cx="81827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ТАЛДАУ (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тұтасты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бөліктерге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ойша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ЖИНАҚТАУ (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бөліктері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тұтасқа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ойша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біріктіру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САЛЫСТЫРУ (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ұқсастықтар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айырмашылықтарды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табу)</a:t>
            </a:r>
          </a:p>
          <a:p>
            <a:pPr>
              <a:buFont typeface="Wingdings" pitchFamily="2" charset="2"/>
              <a:buChar char="ü"/>
            </a:pP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ЖҮЙЕЛЕУ (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заттарды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құбылыстарды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топтарға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ЖАЛПЫЛАУ (топтастыру, ортақ байланысын табу).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798064" y="895051"/>
            <a:ext cx="8145478" cy="125694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ОЙЛАУ ОПЕРАЦИЯЛАРЫ</a:t>
            </a:r>
          </a:p>
          <a:p>
            <a:pPr algn="ctr"/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 АСЫРЫЛАДЫ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0782" y="476741"/>
            <a:ext cx="108585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k-KZ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ИНТЕЛЛЕКТУАЛДЫҚ ДАМЫТУ ОЙЫНДАРЫНДА  БАЛАЛАРДЫҢ </a:t>
            </a:r>
            <a:endParaRPr lang="kk-KZ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977081" y="-1548569"/>
            <a:ext cx="1853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945" y="5101781"/>
            <a:ext cx="4721163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алаңда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логикалық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құруға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бағыттайды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1600" y="4903909"/>
            <a:ext cx="5540402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Стратегиялық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ойындарда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бала </a:t>
            </a:r>
            <a:r>
              <a:rPr lang="ru-RU" sz="22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жағдайларға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құруды</a:t>
            </a:r>
            <a:r>
              <a:rPr lang="ru-RU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қарсыласының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ойын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анықтауды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үйренеді</a:t>
            </a:r>
            <a:endParaRPr lang="ru-RU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130687" y="5364880"/>
            <a:ext cx="1159333" cy="151085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3д челове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5" y="1094577"/>
            <a:ext cx="745765" cy="6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154" y="2050586"/>
            <a:ext cx="2947146" cy="28533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D1D7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365127"/>
            <a:ext cx="11180740" cy="544286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ИНТЕЛЛЕКТУАЛДЫҚ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 ДИДАКТИКАЛЫҚ  ДАМЫТУ  ОЙЫНДАРЫНЫҢ 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КЕШЕНІ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100" y="5272638"/>
            <a:ext cx="11015840" cy="9495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k-KZ" sz="3300" dirty="0" smtClean="0">
                <a:solidFill>
                  <a:srgbClr val="00B050"/>
                </a:solidFill>
              </a:rPr>
              <a:t>Мектепке </a:t>
            </a:r>
            <a:r>
              <a:rPr lang="kk-KZ" sz="3300" dirty="0">
                <a:solidFill>
                  <a:srgbClr val="00B050"/>
                </a:solidFill>
              </a:rPr>
              <a:t>дейінгі тәрбие мен оқытудың </a:t>
            </a:r>
            <a:r>
              <a:rPr lang="kk-KZ" sz="3300" dirty="0" smtClean="0">
                <a:solidFill>
                  <a:srgbClr val="00B050"/>
                </a:solidFill>
              </a:rPr>
              <a:t>үлгілік оқу бағдарламасы</a:t>
            </a:r>
          </a:p>
          <a:p>
            <a:pPr marL="0" indent="0">
              <a:buNone/>
            </a:pPr>
            <a:r>
              <a:rPr lang="kk-KZ" sz="3300" dirty="0" smtClean="0">
                <a:solidFill>
                  <a:srgbClr val="00B0F0"/>
                </a:solidFill>
              </a:rPr>
              <a:t>Бастауыш </a:t>
            </a:r>
            <a:r>
              <a:rPr lang="kk-KZ" sz="3300" dirty="0">
                <a:solidFill>
                  <a:srgbClr val="00B0F0"/>
                </a:solidFill>
              </a:rPr>
              <a:t>білім берудің үлгілік оқу </a:t>
            </a:r>
            <a:r>
              <a:rPr lang="kk-KZ" sz="3300" dirty="0" smtClean="0">
                <a:solidFill>
                  <a:srgbClr val="00B0F0"/>
                </a:solidFill>
              </a:rPr>
              <a:t>бағдарламасы</a:t>
            </a:r>
            <a:endParaRPr lang="ru-RU" sz="3300" dirty="0">
              <a:solidFill>
                <a:srgbClr val="00B0F0"/>
              </a:solidFill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D4EF-2B90-4EF9-9CC8-8D10C24B4AD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4732" y="1168683"/>
            <a:ext cx="462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5"/>
                </a:solidFill>
              </a:rPr>
              <a:t>ҚАЗАҚСТАН РЕСПУБЛИКАСЫ </a:t>
            </a:r>
            <a:r>
              <a:rPr lang="kk-KZ" sz="2400" b="1" dirty="0" smtClean="0">
                <a:solidFill>
                  <a:schemeClr val="accent5"/>
                </a:solidFill>
              </a:rPr>
              <a:t>МЕКТЕПКЕ ДЕЙІНГІ ТӘРБИЕ МЕН ОҚЫТУДЫҢ  </a:t>
            </a:r>
            <a:r>
              <a:rPr lang="kk-KZ" sz="2400" dirty="0" smtClean="0">
                <a:solidFill>
                  <a:schemeClr val="accent5"/>
                </a:solidFill>
              </a:rPr>
              <a:t>МЕМЛЕКЕТТІК ЖАЛПЫҒА МІНДЕТТІ СТАНДАРТЫ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0123" y="3904508"/>
            <a:ext cx="67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5"/>
                </a:solidFill>
              </a:rPr>
              <a:t>ҚАЗАҚСТАН РЕСПУБЛИКАСЫ </a:t>
            </a:r>
            <a:r>
              <a:rPr lang="kk-KZ" sz="2400" b="1" dirty="0" smtClean="0">
                <a:solidFill>
                  <a:schemeClr val="accent5"/>
                </a:solidFill>
              </a:rPr>
              <a:t>БАСТАУЫШ БІЛІМ </a:t>
            </a:r>
            <a:r>
              <a:rPr lang="kk-KZ" sz="2400" dirty="0" smtClean="0">
                <a:solidFill>
                  <a:schemeClr val="accent5"/>
                </a:solidFill>
              </a:rPr>
              <a:t>БЕРУДІҢ МЕМЛЕКЕТТІК ЖАЛПЫҒА МІНДЕТТІ СТАНДАРТЫ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 r="9909" b="2572"/>
          <a:stretch/>
        </p:blipFill>
        <p:spPr>
          <a:xfrm>
            <a:off x="927307" y="2822243"/>
            <a:ext cx="4014559" cy="23536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00" y="1213981"/>
            <a:ext cx="3394750" cy="2310245"/>
          </a:xfrm>
          <a:prstGeom prst="rect">
            <a:avLst/>
          </a:prstGeo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4941866" y="2457118"/>
            <a:ext cx="3206534" cy="1267815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C00000"/>
                </a:solidFill>
              </a:rPr>
              <a:t>ТАЛАПТАРЫНА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СӘЙКЕС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19038"/>
            <a:ext cx="11125200" cy="78971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ИНТЕЛЛЕКТУАЛДЫҚ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 ДАМЫТУ  ОЙЫНДАРЫНАН  </a:t>
            </a:r>
            <a:r>
              <a:rPr lang="kk-KZ" sz="2400" b="1" dirty="0" smtClean="0">
                <a:solidFill>
                  <a:srgbClr val="FF0000"/>
                </a:solidFill>
              </a:rPr>
              <a:t>КҮТІЛЕТІН  </a:t>
            </a:r>
            <a:r>
              <a:rPr lang="kk-KZ" sz="2400" b="1" dirty="0">
                <a:solidFill>
                  <a:srgbClr val="FF0000"/>
                </a:solidFill>
              </a:rPr>
              <a:t>НӘТИЖЕЛЕР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96" y="1514051"/>
            <a:ext cx="8039100" cy="5225241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БАЛАНЫҢ АҚЫЛ – ОЙЫ ДАМИДЫ;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СӨЗДІК ҚОРЫ МОЛАЯДЫ, ОЙЫН ЕРКІН ЖЕТКІЗУГЕ ТАЛПЫНАДЫ;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ТІЛДІК ҚАРЫМ-ҚАТЫНАСҚА ЕРКІН АРАЛАСАДЫ; 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ҚОРШАҒАН ОРТАНЫ ТАНЫП БІЛУГЕ ҚЫЗЫҒУШЫЛЫҒЫ АРТАДЫ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ҰЖЫМДЫҚ ІС-ӘРЕКЕТКЕ БЕЙІМДЕЛЕДІ;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ЕҢБЕККЕ ТӘРБИЕЛЕНЕДІ;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МАҚСАТҚА ЖЕТУГЕ ТЫРЫСАДЫ;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 ӘР БАЛАНЫҢ АҚЫЛ-ОЙ ДЕҢГЕЙІ, ӨЗІНДІК МІНЕЗ-ҚҰЛҚЫ,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2200" dirty="0" smtClean="0">
                <a:solidFill>
                  <a:schemeClr val="accent5"/>
                </a:solidFill>
              </a:rPr>
              <a:t> ӨМІРЛІК ДАҒДЫЛАРЫ ҚАЛЫПТАСАДЫ;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r>
              <a:rPr lang="kk-KZ" sz="2200" dirty="0" smtClean="0">
                <a:solidFill>
                  <a:schemeClr val="accent5"/>
                </a:solidFill>
              </a:rPr>
              <a:t>БӘСЕКЕЛЕСТІККЕ, ТАПҚЫРЛЫҚҚА, ТӨЗІМДІЛІККЕ,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2200" dirty="0" smtClean="0">
                <a:solidFill>
                  <a:schemeClr val="accent5"/>
                </a:solidFill>
              </a:rPr>
              <a:t> АДАМГЕРШІЛІККЕ ТӘРБИЕЛЕНЕДІ.</a:t>
            </a:r>
          </a:p>
          <a:p>
            <a:pPr marL="0">
              <a:spcBef>
                <a:spcPts val="0"/>
              </a:spcBef>
              <a:spcAft>
                <a:spcPts val="1200"/>
              </a:spcAft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96" y="4126672"/>
            <a:ext cx="2854631" cy="2731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819" t="-2091" r="9840"/>
          <a:stretch/>
        </p:blipFill>
        <p:spPr>
          <a:xfrm>
            <a:off x="8572499" y="1208747"/>
            <a:ext cx="2726029" cy="29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8475"/>
            <a:ext cx="10515600" cy="858837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kk-KZ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kk-KZ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kk-KZ" sz="3600" b="1" dirty="0" smtClean="0">
                <a:solidFill>
                  <a:srgbClr val="7030A0"/>
                </a:solidFill>
              </a:rPr>
              <a:t>ПЕДАГОГТАРҒА ҚОЙЫЛАТЫН ТАЛАПТАР</a:t>
            </a:r>
            <a:br>
              <a:rPr lang="kk-KZ" sz="3600" b="1" dirty="0" smtClean="0">
                <a:solidFill>
                  <a:srgbClr val="7030A0"/>
                </a:solidFill>
              </a:rPr>
            </a:br>
            <a:r>
              <a:rPr lang="kk-KZ" sz="3600" b="1" dirty="0">
                <a:solidFill>
                  <a:srgbClr val="7030A0"/>
                </a:solidFill>
              </a:rPr>
              <a:t/>
            </a:r>
            <a:br>
              <a:rPr lang="kk-KZ" sz="3600" b="1" dirty="0">
                <a:solidFill>
                  <a:srgbClr val="7030A0"/>
                </a:solidFill>
              </a:rPr>
            </a:br>
            <a: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kk-KZ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57762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5"/>
                </a:solidFill>
              </a:rPr>
              <a:t>Ойынға берілген уақыт баланы жалықтырмайтындай болуы шарт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Тақырып аясынан ауытқымай, оның ережесі қатаң сақталуы тиіс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Ойын құраладарын өздері алып, ойнап, қайтадан жинап қоюға жаттықтырылады.</a:t>
            </a:r>
            <a:endParaRPr lang="en-US" dirty="0" smtClean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Баланың жас және жеке ерекшелігі басты назарда болуы қажет</a:t>
            </a:r>
          </a:p>
          <a:p>
            <a:endParaRPr lang="en-US" dirty="0" smtClean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Ойынның мақсатына сай нәтижеге жетуін қадағалау міндетті.  </a:t>
            </a:r>
            <a:endParaRPr lang="en-US" dirty="0" smtClean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accent5"/>
                </a:solidFill>
              </a:rPr>
              <a:t>ИНТЕЛЛЕКТ ҰҒЫМЫ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2713"/>
            <a:ext cx="10515600" cy="4054249"/>
          </a:xfrm>
        </p:spPr>
        <p:txBody>
          <a:bodyPr/>
          <a:lstStyle/>
          <a:p>
            <a:r>
              <a:rPr lang="kk-KZ" dirty="0" smtClean="0">
                <a:solidFill>
                  <a:schemeClr val="accent5"/>
                </a:solidFill>
              </a:rPr>
              <a:t>адамның </a:t>
            </a:r>
            <a:r>
              <a:rPr lang="kk-KZ" dirty="0">
                <a:solidFill>
                  <a:schemeClr val="accent5"/>
                </a:solidFill>
              </a:rPr>
              <a:t>таным үдерісін атқару және мәселелерді тиімді шешу,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kk-KZ" dirty="0">
                <a:solidFill>
                  <a:schemeClr val="accent5"/>
                </a:solidFill>
              </a:rPr>
              <a:t>өмірлік міндеттерді анықтау қабілеті деп түсіндіріледі. </a:t>
            </a:r>
            <a:endParaRPr lang="kk-KZ" dirty="0" smtClean="0">
              <a:solidFill>
                <a:schemeClr val="accent5"/>
              </a:solidFill>
            </a:endParaRPr>
          </a:p>
          <a:p>
            <a:endParaRPr lang="kk-KZ" dirty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академик </a:t>
            </a:r>
            <a:r>
              <a:rPr lang="kk-KZ" dirty="0">
                <a:solidFill>
                  <a:schemeClr val="accent5"/>
                </a:solidFill>
              </a:rPr>
              <a:t>Н.Н. </a:t>
            </a:r>
            <a:r>
              <a:rPr lang="kk-KZ" dirty="0" smtClean="0">
                <a:solidFill>
                  <a:schemeClr val="accent5"/>
                </a:solidFill>
              </a:rPr>
              <a:t>Моисеев: интеллект деп адамның:</a:t>
            </a:r>
          </a:p>
          <a:p>
            <a:r>
              <a:rPr lang="kk-KZ" dirty="0" smtClean="0">
                <a:solidFill>
                  <a:schemeClr val="accent5"/>
                </a:solidFill>
              </a:rPr>
              <a:t>мақсат </a:t>
            </a:r>
            <a:r>
              <a:rPr lang="kk-KZ" dirty="0">
                <a:solidFill>
                  <a:schemeClr val="accent5"/>
                </a:solidFill>
              </a:rPr>
              <a:t>қоя білуін, </a:t>
            </a:r>
            <a:endParaRPr lang="kk-KZ" dirty="0" smtClean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өз </a:t>
            </a:r>
            <a:r>
              <a:rPr lang="kk-KZ" dirty="0">
                <a:solidFill>
                  <a:schemeClr val="accent5"/>
                </a:solidFill>
              </a:rPr>
              <a:t>ресурстарын </a:t>
            </a:r>
            <a:r>
              <a:rPr lang="kk-KZ" dirty="0" smtClean="0">
                <a:solidFill>
                  <a:schemeClr val="accent5"/>
                </a:solidFill>
              </a:rPr>
              <a:t>жоспарлау;</a:t>
            </a:r>
          </a:p>
          <a:p>
            <a:r>
              <a:rPr lang="kk-KZ" dirty="0" smtClean="0">
                <a:solidFill>
                  <a:schemeClr val="accent5"/>
                </a:solidFill>
              </a:rPr>
              <a:t>мақсатқа </a:t>
            </a:r>
            <a:r>
              <a:rPr lang="kk-KZ" dirty="0">
                <a:solidFill>
                  <a:schemeClr val="accent5"/>
                </a:solidFill>
              </a:rPr>
              <a:t>жету стратегияларын </a:t>
            </a:r>
            <a:r>
              <a:rPr lang="kk-KZ" dirty="0" smtClean="0">
                <a:solidFill>
                  <a:schemeClr val="accent5"/>
                </a:solidFill>
              </a:rPr>
              <a:t>құра білуі деп </a:t>
            </a:r>
            <a:r>
              <a:rPr lang="kk-KZ" dirty="0">
                <a:solidFill>
                  <a:schemeClr val="accent5"/>
                </a:solidFill>
              </a:rPr>
              <a:t>түсіндіреді.</a:t>
            </a:r>
            <a:endParaRPr lang="en-US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9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chemeClr val="accent5"/>
                </a:solidFill>
              </a:rPr>
              <a:t>ИНТЕЛЛЕКТ - АДАМНЫҢ БОЛМЫСТЫ ТАНУЫНЫҢ НЕГІЗГІ НЫСАНЫ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accent5"/>
                </a:solidFill>
              </a:rPr>
              <a:t>Интеллект </a:t>
            </a:r>
            <a:r>
              <a:rPr lang="kk-KZ" dirty="0">
                <a:solidFill>
                  <a:schemeClr val="accent5"/>
                </a:solidFill>
              </a:rPr>
              <a:t>- ақпаратты мақсатты бағытта қайта өңдеуге, реттеуге, оқуға қабілеттіліктің күрделі жүйелерінің танымдық іс-әрекеті. </a:t>
            </a:r>
            <a:endParaRPr lang="kk-KZ" dirty="0" smtClean="0">
              <a:solidFill>
                <a:schemeClr val="accent5"/>
              </a:solidFill>
            </a:endParaRPr>
          </a:p>
          <a:p>
            <a:r>
              <a:rPr lang="en-US" dirty="0" err="1">
                <a:solidFill>
                  <a:schemeClr val="accent5"/>
                </a:solidFill>
              </a:rPr>
              <a:t>Интеллект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функциялары</a:t>
            </a:r>
            <a:r>
              <a:rPr lang="en-US" dirty="0" smtClean="0">
                <a:solidFill>
                  <a:schemeClr val="accent5"/>
                </a:solidFill>
              </a:rPr>
              <a:t>:</a:t>
            </a:r>
            <a:r>
              <a:rPr lang="kk-KZ" dirty="0" smtClean="0">
                <a:solidFill>
                  <a:schemeClr val="accent5"/>
                </a:solidFill>
              </a:rPr>
              <a:t> </a:t>
            </a:r>
            <a:endParaRPr lang="en-US" dirty="0">
              <a:solidFill>
                <a:schemeClr val="accent5"/>
              </a:solidFill>
            </a:endParaRPr>
          </a:p>
          <a:p>
            <a:pPr lvl="0"/>
            <a:r>
              <a:rPr lang="en-US" dirty="0" err="1">
                <a:solidFill>
                  <a:schemeClr val="accent5"/>
                </a:solidFill>
              </a:rPr>
              <a:t>оқуға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деген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қабілеттілік</a:t>
            </a:r>
            <a:r>
              <a:rPr lang="en-US" dirty="0">
                <a:solidFill>
                  <a:schemeClr val="accent5"/>
                </a:solidFill>
              </a:rPr>
              <a:t>;</a:t>
            </a:r>
          </a:p>
          <a:p>
            <a:pPr lvl="0"/>
            <a:r>
              <a:rPr lang="en-US" dirty="0" err="1">
                <a:solidFill>
                  <a:schemeClr val="accent5"/>
                </a:solidFill>
              </a:rPr>
              <a:t>қоршаған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болмысының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заңдылықтарын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белсенді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меңгеруге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қабілеттілік</a:t>
            </a:r>
            <a:r>
              <a:rPr lang="en-US" dirty="0">
                <a:solidFill>
                  <a:schemeClr val="accent5"/>
                </a:solidFill>
              </a:rPr>
              <a:t>. </a:t>
            </a:r>
            <a:endParaRPr lang="kk-KZ" dirty="0" smtClean="0">
              <a:solidFill>
                <a:schemeClr val="accent5"/>
              </a:solidFill>
            </a:endParaRPr>
          </a:p>
          <a:p>
            <a:pPr lvl="0"/>
            <a:endParaRPr lang="kk-KZ" dirty="0">
              <a:solidFill>
                <a:schemeClr val="accent5"/>
              </a:solidFill>
            </a:endParaRPr>
          </a:p>
          <a:p>
            <a:pPr marL="0" lvl="0" indent="0">
              <a:buNone/>
            </a:pPr>
            <a:r>
              <a:rPr lang="en-US" dirty="0" err="1" smtClean="0">
                <a:solidFill>
                  <a:schemeClr val="accent5"/>
                </a:solidFill>
              </a:rPr>
              <a:t>Бірқатар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психологиялық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тұжырымдамаларда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интеллект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ақыл-ой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операцияларының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жүйесімен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теңестірледі</a:t>
            </a:r>
            <a:r>
              <a:rPr lang="en-US" dirty="0">
                <a:solidFill>
                  <a:schemeClr val="accent5"/>
                </a:solidFill>
              </a:rPr>
              <a:t>.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2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629" y="854982"/>
            <a:ext cx="10515600" cy="728889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solidFill>
                  <a:schemeClr val="accent5">
                    <a:lumMod val="75000"/>
                  </a:schemeClr>
                </a:solidFill>
              </a:rPr>
              <a:t>ИНТЕЛЛЕКТ ҚАБІЛЕТТЕР АРҚЫЛЫ ІСКЕ АСЫРЫЛАДЫ: </a:t>
            </a:r>
            <a:br>
              <a:rPr lang="kk-KZ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179296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kk-KZ" dirty="0" smtClean="0">
                <a:solidFill>
                  <a:schemeClr val="accent5"/>
                </a:solidFill>
              </a:rPr>
              <a:t>таным</a:t>
            </a:r>
            <a:r>
              <a:rPr lang="kk-KZ" dirty="0">
                <a:solidFill>
                  <a:schemeClr val="accent5"/>
                </a:solidFill>
              </a:rPr>
              <a:t>, </a:t>
            </a:r>
            <a:r>
              <a:rPr lang="kk-KZ" dirty="0" smtClean="0">
                <a:solidFill>
                  <a:schemeClr val="accent5"/>
                </a:solidFill>
              </a:rPr>
              <a:t>оқу</a:t>
            </a:r>
            <a:r>
              <a:rPr lang="kk-KZ" dirty="0">
                <a:solidFill>
                  <a:schemeClr val="accent5"/>
                </a:solidFill>
              </a:rPr>
              <a:t>, логикалық ойлау, талдау арқылы ақпараттарды жүйелеу, олардың </a:t>
            </a:r>
            <a:r>
              <a:rPr lang="kk-KZ" dirty="0" smtClean="0">
                <a:solidFill>
                  <a:schemeClr val="accent5"/>
                </a:solidFill>
              </a:rPr>
              <a:t>қолдану</a:t>
            </a:r>
            <a:r>
              <a:rPr lang="kk-KZ" dirty="0">
                <a:solidFill>
                  <a:schemeClr val="accent5"/>
                </a:solidFill>
              </a:rPr>
              <a:t> </a:t>
            </a:r>
            <a:r>
              <a:rPr lang="kk-KZ" dirty="0" smtClean="0">
                <a:solidFill>
                  <a:schemeClr val="accent5"/>
                </a:solidFill>
              </a:rPr>
              <a:t>аясын </a:t>
            </a:r>
            <a:r>
              <a:rPr lang="kk-KZ" dirty="0">
                <a:solidFill>
                  <a:schemeClr val="accent5"/>
                </a:solidFill>
              </a:rPr>
              <a:t>анықтау, заңдылықтары мен ерекшеліктерін табу, ұқсас ақпараттармен </a:t>
            </a:r>
            <a:r>
              <a:rPr lang="kk-KZ" dirty="0" smtClean="0">
                <a:solidFill>
                  <a:schemeClr val="accent5"/>
                </a:solidFill>
              </a:rPr>
              <a:t>салыстыру</a:t>
            </a:r>
          </a:p>
          <a:p>
            <a:pPr algn="just"/>
            <a:endParaRPr lang="en-US" dirty="0">
              <a:solidFill>
                <a:schemeClr val="accent5"/>
              </a:solidFill>
            </a:endParaRPr>
          </a:p>
          <a:p>
            <a:pPr marL="0" indent="0" algn="just">
              <a:buNone/>
            </a:pPr>
            <a:r>
              <a:rPr lang="kk-KZ" dirty="0" smtClean="0">
                <a:solidFill>
                  <a:schemeClr val="accent5"/>
                </a:solidFill>
              </a:rPr>
              <a:t>АДАМНЫҢ ИНТЕЛЛЕКТІСІНІҢ МАҢЫЗДЫ САПАЛАРЫНА ОНЫҢ: </a:t>
            </a:r>
          </a:p>
          <a:p>
            <a:pPr algn="just"/>
            <a:r>
              <a:rPr lang="kk-KZ" dirty="0" smtClean="0">
                <a:solidFill>
                  <a:schemeClr val="accent5"/>
                </a:solidFill>
              </a:rPr>
              <a:t>талаптылығы</a:t>
            </a:r>
            <a:r>
              <a:rPr lang="kk-KZ" dirty="0">
                <a:solidFill>
                  <a:schemeClr val="accent5"/>
                </a:solidFill>
              </a:rPr>
              <a:t>, ойының тереңдігі, жылдамдығы,</a:t>
            </a:r>
            <a:endParaRPr lang="en-US" dirty="0">
              <a:solidFill>
                <a:schemeClr val="accent5"/>
              </a:solidFill>
            </a:endParaRPr>
          </a:p>
          <a:p>
            <a:pPr algn="just"/>
            <a:r>
              <a:rPr lang="kk-KZ" dirty="0">
                <a:solidFill>
                  <a:schemeClr val="accent5"/>
                </a:solidFill>
              </a:rPr>
              <a:t>логикалық ойлау, ойлаудың дәлдігі, сын тұрғысынан ойлауы, ойының кеңдігі, </a:t>
            </a:r>
            <a:r>
              <a:rPr lang="kk-KZ" dirty="0" smtClean="0">
                <a:solidFill>
                  <a:schemeClr val="accent5"/>
                </a:solidFill>
              </a:rPr>
              <a:t>интуицияның дамуы жатады</a:t>
            </a:r>
            <a:r>
              <a:rPr lang="kk-KZ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18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rgbClr val="0070C0"/>
                </a:solidFill>
              </a:rPr>
              <a:t>ИНТЕЛЛЕКТ ҰҒЫМЫНЫҢ ҚҰРЫЛЫМЫ КҮРДЕЛІ ЖӘНЕ КӨП ДЕҢГЕЙЛІ</a:t>
            </a:r>
            <a:r>
              <a:rPr lang="en-US" sz="2800" dirty="0" smtClean="0">
                <a:solidFill>
                  <a:srgbClr val="0070C0"/>
                </a:solidFill>
              </a:rPr>
              <a:t/>
            </a:r>
            <a:br>
              <a:rPr lang="en-US" sz="2800" dirty="0" smtClean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2043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kk-KZ" dirty="0" smtClean="0">
                <a:solidFill>
                  <a:srgbClr val="0070C0"/>
                </a:solidFill>
              </a:rPr>
              <a:t>оның </a:t>
            </a:r>
            <a:r>
              <a:rPr lang="kk-KZ" dirty="0">
                <a:solidFill>
                  <a:srgbClr val="0070C0"/>
                </a:solidFill>
              </a:rPr>
              <a:t>тұтастай бірлігі ақыл-ой қабілеттерінің өзара әрекеттесуі негізінде байқалады. </a:t>
            </a:r>
            <a:endParaRPr lang="kk-KZ" dirty="0" smtClean="0">
              <a:solidFill>
                <a:srgbClr val="0070C0"/>
              </a:solidFill>
            </a:endParaRPr>
          </a:p>
          <a:p>
            <a:pPr algn="just"/>
            <a:r>
              <a:rPr lang="kk-KZ" dirty="0" smtClean="0">
                <a:solidFill>
                  <a:srgbClr val="0070C0"/>
                </a:solidFill>
              </a:rPr>
              <a:t>биологиялық </a:t>
            </a:r>
            <a:r>
              <a:rPr lang="kk-KZ" dirty="0">
                <a:solidFill>
                  <a:srgbClr val="0070C0"/>
                </a:solidFill>
              </a:rPr>
              <a:t>тұрғыдан интеллект – адамның жаңа жағдайларға саналы түрде бейімделу қабілеті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 smtClean="0">
                <a:solidFill>
                  <a:srgbClr val="0070C0"/>
                </a:solidFill>
              </a:rPr>
              <a:t>педагогикалық тұрғыда интеллект </a:t>
            </a:r>
            <a:r>
              <a:rPr lang="kk-KZ" dirty="0">
                <a:solidFill>
                  <a:srgbClr val="0070C0"/>
                </a:solidFill>
              </a:rPr>
              <a:t>– оқуға </a:t>
            </a:r>
            <a:r>
              <a:rPr lang="kk-KZ" dirty="0" smtClean="0">
                <a:solidFill>
                  <a:srgbClr val="0070C0"/>
                </a:solidFill>
              </a:rPr>
              <a:t>деген қабілеттілік</a:t>
            </a:r>
            <a:r>
              <a:rPr lang="kk-KZ" dirty="0">
                <a:solidFill>
                  <a:srgbClr val="0070C0"/>
                </a:solidFill>
              </a:rPr>
              <a:t>, білімділік деген ұғымдармен сипатталуда.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Американдық ғалым Дэвид Векслердің пайымдауынша интеллект – ақылмен іс-әрекет жасау,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рационалды түрде ойлау және өмірлік мәселелерді дұрыс жеңе білу, яғни интеллект – </a:t>
            </a:r>
            <a:r>
              <a:rPr lang="kk-KZ" dirty="0" smtClean="0">
                <a:solidFill>
                  <a:srgbClr val="0070C0"/>
                </a:solidFill>
              </a:rPr>
              <a:t>адамның қоршаған </a:t>
            </a:r>
            <a:r>
              <a:rPr lang="kk-KZ" dirty="0">
                <a:solidFill>
                  <a:srgbClr val="0070C0"/>
                </a:solidFill>
              </a:rPr>
              <a:t>ортаға бейімделе алу қабілеті.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kk-K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0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3200" dirty="0" smtClean="0">
                <a:solidFill>
                  <a:schemeClr val="accent5"/>
                </a:solidFill>
              </a:rPr>
              <a:t>ИНТЕЛЛЕКТУАЛДЫҚ БІЛІМ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3243"/>
            <a:ext cx="10515600" cy="5045528"/>
          </a:xfrm>
        </p:spPr>
        <p:txBody>
          <a:bodyPr>
            <a:normAutofit fontScale="92500" lnSpcReduction="10000"/>
          </a:bodyPr>
          <a:lstStyle/>
          <a:p>
            <a:r>
              <a:rPr lang="kk-KZ" dirty="0" smtClean="0">
                <a:solidFill>
                  <a:schemeClr val="accent5"/>
                </a:solidFill>
              </a:rPr>
              <a:t>адамзаттың </a:t>
            </a:r>
            <a:r>
              <a:rPr lang="kk-KZ" dirty="0">
                <a:solidFill>
                  <a:schemeClr val="accent5"/>
                </a:solidFill>
              </a:rPr>
              <a:t>терең және үйлесімді </a:t>
            </a:r>
            <a:r>
              <a:rPr lang="kk-KZ" dirty="0" smtClean="0">
                <a:solidFill>
                  <a:schemeClr val="accent5"/>
                </a:solidFill>
              </a:rPr>
              <a:t>дамуына негіз болады</a:t>
            </a:r>
            <a:endParaRPr lang="en-US" dirty="0">
              <a:solidFill>
                <a:schemeClr val="accent5"/>
              </a:solidFill>
            </a:endParaRPr>
          </a:p>
          <a:p>
            <a:r>
              <a:rPr lang="kk-KZ" dirty="0" smtClean="0">
                <a:solidFill>
                  <a:schemeClr val="accent5"/>
                </a:solidFill>
              </a:rPr>
              <a:t>әлеуметтік </a:t>
            </a:r>
            <a:r>
              <a:rPr lang="kk-KZ" dirty="0">
                <a:solidFill>
                  <a:schemeClr val="accent5"/>
                </a:solidFill>
              </a:rPr>
              <a:t>тұрақтылық пен ұлттық қауіпсіздіктің маңызды </a:t>
            </a:r>
            <a:r>
              <a:rPr lang="kk-KZ" dirty="0" smtClean="0">
                <a:solidFill>
                  <a:schemeClr val="accent5"/>
                </a:solidFill>
              </a:rPr>
              <a:t>факторы</a:t>
            </a:r>
          </a:p>
          <a:p>
            <a:r>
              <a:rPr lang="kk-KZ" dirty="0" smtClean="0">
                <a:solidFill>
                  <a:schemeClr val="accent5"/>
                </a:solidFill>
              </a:rPr>
              <a:t>Қазақстанның бәсекеге қабілеттілігін қамтамасыз етеді</a:t>
            </a:r>
            <a:endParaRPr lang="en-US" dirty="0">
              <a:solidFill>
                <a:schemeClr val="accent5"/>
              </a:solidFill>
            </a:endParaRPr>
          </a:p>
          <a:p>
            <a:pPr algn="just"/>
            <a:r>
              <a:rPr lang="kk-KZ" dirty="0">
                <a:solidFill>
                  <a:srgbClr val="0070C0"/>
                </a:solidFill>
              </a:rPr>
              <a:t>Орыс психологы А.Ф. Лазурский адамның интелектуалды белсенділігін зерттей келе, оның </a:t>
            </a:r>
            <a:r>
              <a:rPr lang="kk-KZ" dirty="0" smtClean="0">
                <a:solidFill>
                  <a:srgbClr val="0070C0"/>
                </a:solidFill>
              </a:rPr>
              <a:t>үш деңгейін </a:t>
            </a:r>
            <a:r>
              <a:rPr lang="kk-KZ" dirty="0">
                <a:solidFill>
                  <a:srgbClr val="0070C0"/>
                </a:solidFill>
              </a:rPr>
              <a:t>анықтаған: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 smtClean="0">
                <a:solidFill>
                  <a:srgbClr val="0070C0"/>
                </a:solidFill>
              </a:rPr>
              <a:t>төменгі </a:t>
            </a:r>
            <a:r>
              <a:rPr lang="kk-KZ" dirty="0">
                <a:solidFill>
                  <a:srgbClr val="0070C0"/>
                </a:solidFill>
              </a:rPr>
              <a:t>деңгей. Индивид ортаға бейімделмеген, оның әлсіз психикасын орта басып тастайды;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 smtClean="0">
                <a:solidFill>
                  <a:srgbClr val="0070C0"/>
                </a:solidFill>
              </a:rPr>
              <a:t>орташа </a:t>
            </a:r>
            <a:r>
              <a:rPr lang="kk-KZ" dirty="0">
                <a:solidFill>
                  <a:srgbClr val="0070C0"/>
                </a:solidFill>
              </a:rPr>
              <a:t>деңгей. Адам ортаға тез бейімделеді, және өзінің ішкі психологиялық ахуалына сәйкес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kk-KZ" dirty="0">
                <a:solidFill>
                  <a:srgbClr val="0070C0"/>
                </a:solidFill>
              </a:rPr>
              <a:t>өзіне лайықты орнын табады;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kk-KZ" dirty="0" smtClean="0">
                <a:solidFill>
                  <a:srgbClr val="0070C0"/>
                </a:solidFill>
              </a:rPr>
              <a:t>жоғарғы </a:t>
            </a:r>
            <a:r>
              <a:rPr lang="kk-KZ" dirty="0">
                <a:solidFill>
                  <a:srgbClr val="0070C0"/>
                </a:solidFill>
              </a:rPr>
              <a:t>деңгей. Қоршаған ортаны өзгертуге деген құлшыныспен сипатталады.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32778"/>
            <a:ext cx="9143999" cy="1033482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kk-KZ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kk-KZ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k-KZ" sz="2700" dirty="0" smtClean="0">
                <a:solidFill>
                  <a:schemeClr val="accent1">
                    <a:lumMod val="75000"/>
                  </a:schemeClr>
                </a:solidFill>
              </a:rPr>
              <a:t>ИНТЕЛЛЕКТУАЛДЫҚ ДАМЫТУ ОЙЫНДАРЫ – ӘДІС-ТӘСІЛДЕР ЖҮЙЕСІНЕ ҚҰРЫЛҒАН </a:t>
            </a:r>
            <a:r>
              <a:rPr lang="kk-KZ" sz="2700" b="1" dirty="0" smtClean="0">
                <a:solidFill>
                  <a:schemeClr val="accent1">
                    <a:lumMod val="75000"/>
                  </a:schemeClr>
                </a:solidFill>
              </a:rPr>
              <a:t>ИННОВАЦИЯЛЫҚ ТЕХНОЛОГИЯ  </a:t>
            </a:r>
            <a:r>
              <a:rPr lang="kk-KZ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kk-KZ" sz="27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D4EF-2B90-4EF9-9CC8-8D10C24B4ADA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7080" y="3887474"/>
            <a:ext cx="8170515" cy="487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ИНТЕЛЛЕКТУАЛДЫҚ ДАМЫТУ ОЙЫНДАРЫ: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270" y="1387593"/>
            <a:ext cx="385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БІЛІМ БЕРУ ПРОЦЕСІНДЕГІ ДИДАКТИКАЛЫҚ ҚЫЗМЕТІ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kk-K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70415" y="1213880"/>
            <a:ext cx="432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2400" dirty="0">
                <a:solidFill>
                  <a:schemeClr val="accent1">
                    <a:lumMod val="75000"/>
                  </a:schemeClr>
                </a:solidFill>
              </a:rPr>
              <a:t>ЗЕРТТЕЛІП, СЫНАҚ АЛАҢДАРЫНДА ЗЕРДЕЛЕНГЕН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75180" y="2468879"/>
            <a:ext cx="3904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     ҚР БҒМ ТІЗІМДЕМЕСІНДЕ ҚОЛДАНЫСҚА ҰСЫНЫЛДЫ</a:t>
            </a:r>
            <a:endParaRPr lang="en-US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9354" y="2618217"/>
            <a:ext cx="3293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</a:rPr>
              <a:t>РЕСПУБЛИКАЛЫҚ 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</a:rPr>
              <a:t>САРАПТАМАДАН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</a:rPr>
              <a:t>ӨТТІ </a:t>
            </a:r>
            <a:endParaRPr lang="kk-K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739399" y="1406715"/>
            <a:ext cx="1817511" cy="503095"/>
          </a:xfrm>
          <a:prstGeom prst="rightArrow">
            <a:avLst/>
          </a:prstGeom>
          <a:solidFill>
            <a:srgbClr val="D9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96" y="3460792"/>
            <a:ext cx="1892808" cy="16002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33154" y="4647347"/>
            <a:ext cx="63128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«ИНТЕЛЛЕКТУМ-БАЛАБАҚША</a:t>
            </a:r>
            <a:r>
              <a:rPr lang="kk-KZ" sz="32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just"/>
            <a:endParaRPr lang="kk-KZ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</a:rPr>
              <a:t>ИНТЕЛЛЕКТУМ-БАСТАУЫШ МЕКТЕП»</a:t>
            </a:r>
            <a:endParaRPr lang="en-US" sz="2800" b="1" dirty="0"/>
          </a:p>
          <a:p>
            <a:pPr algn="just"/>
            <a:endParaRPr lang="kk-KZ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Мальчик и девочка, держась за руки | Бесплатно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368" y="4985946"/>
            <a:ext cx="2018067" cy="155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6556910" y="4778035"/>
            <a:ext cx="1409531" cy="415822"/>
          </a:xfrm>
          <a:prstGeom prst="rightArrow">
            <a:avLst/>
          </a:prstGeom>
          <a:solidFill>
            <a:srgbClr val="D9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>
            <a:off x="6970415" y="5608453"/>
            <a:ext cx="1409531" cy="441732"/>
          </a:xfrm>
          <a:prstGeom prst="rightArrow">
            <a:avLst/>
          </a:prstGeom>
          <a:solidFill>
            <a:srgbClr val="D9F9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4438649" y="2618102"/>
            <a:ext cx="2765549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ОТАНДЫҚ ӨНІМ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976" y="163555"/>
            <a:ext cx="10309224" cy="676382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ИНТЕЛЛЕКТУАЛДЫҚ ДИДАКТИКАЛЫҚ ДАМЫТУ ОЙЫНДАРЫНЫҢ </a:t>
            </a:r>
            <a:r>
              <a:rPr lang="kk-KZ" sz="2400" b="1" dirty="0">
                <a:solidFill>
                  <a:schemeClr val="accent1">
                    <a:lumMod val="75000"/>
                  </a:schemeClr>
                </a:solidFill>
              </a:rPr>
              <a:t>ҚҰРАМЫ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4237" y="3187661"/>
            <a:ext cx="5447763" cy="10424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2400" dirty="0">
                <a:solidFill>
                  <a:schemeClr val="accent5"/>
                </a:solidFill>
              </a:rPr>
              <a:t>ойын тақырыптарына сәйкес әзірленген </a:t>
            </a:r>
            <a:r>
              <a:rPr lang="kk-KZ" sz="2400" dirty="0" smtClean="0">
                <a:solidFill>
                  <a:schemeClr val="accent5"/>
                </a:solidFill>
              </a:rPr>
              <a:t> </a:t>
            </a:r>
            <a:r>
              <a:rPr lang="kk-KZ" sz="2400" b="1" dirty="0" smtClean="0">
                <a:solidFill>
                  <a:schemeClr val="accent5"/>
                </a:solidFill>
              </a:rPr>
              <a:t>ДИДАКТИКАЛЫҚ ОЙЫН ҚҰРАЛДАРЫ</a:t>
            </a:r>
            <a:r>
              <a:rPr lang="kk-KZ" sz="2000" dirty="0" smtClean="0">
                <a:solidFill>
                  <a:schemeClr val="accent5"/>
                </a:solidFill>
              </a:rPr>
              <a:t> </a:t>
            </a:r>
            <a:endParaRPr lang="ru-RU" sz="2000" dirty="0">
              <a:solidFill>
                <a:schemeClr val="accent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D4EF-2B90-4EF9-9CC8-8D10C24B4AD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7344" y="1087792"/>
            <a:ext cx="709032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kk-KZ" sz="2400" dirty="0">
                <a:solidFill>
                  <a:schemeClr val="accent5"/>
                </a:solidFill>
              </a:rPr>
              <a:t>интеллектуалдық ойындарды ұйымдастырудың әдіс-тәсілдерін қарастыратын </a:t>
            </a:r>
            <a:r>
              <a:rPr lang="kk-KZ" sz="2400" b="1" dirty="0" smtClean="0">
                <a:solidFill>
                  <a:schemeClr val="accent5"/>
                </a:solidFill>
              </a:rPr>
              <a:t>ӘДІСТЕМЕЛІК ҚҰРАЛ</a:t>
            </a:r>
            <a:r>
              <a:rPr lang="kk-KZ" sz="2400" dirty="0" smtClean="0">
                <a:solidFill>
                  <a:schemeClr val="accent5"/>
                </a:solidFill>
              </a:rPr>
              <a:t> </a:t>
            </a:r>
            <a:endParaRPr lang="kk-KZ" sz="2400" dirty="0">
              <a:solidFill>
                <a:schemeClr val="accent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0" y="5747840"/>
            <a:ext cx="623578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kk-KZ" sz="2400" dirty="0">
                <a:solidFill>
                  <a:schemeClr val="accent5"/>
                </a:solidFill>
              </a:rPr>
              <a:t>ойынның нәтижесін көрсететін балаға </a:t>
            </a:r>
            <a:r>
              <a:rPr lang="kk-KZ" sz="2400" dirty="0" smtClean="0">
                <a:solidFill>
                  <a:schemeClr val="accent5"/>
                </a:solidFill>
              </a:rPr>
              <a:t>арналған   </a:t>
            </a:r>
            <a:r>
              <a:rPr lang="kk-KZ" sz="2400" b="1" dirty="0" smtClean="0">
                <a:solidFill>
                  <a:schemeClr val="accent5"/>
                </a:solidFill>
              </a:rPr>
              <a:t>ЖҰМЫС ДӘПТЕРЛЕР</a:t>
            </a:r>
            <a:r>
              <a:rPr lang="kk-KZ" sz="2400" dirty="0" smtClean="0">
                <a:solidFill>
                  <a:schemeClr val="tx2"/>
                </a:solidFill>
              </a:rPr>
              <a:t> </a:t>
            </a:r>
            <a:endParaRPr lang="kk-KZ" sz="2400" dirty="0">
              <a:solidFill>
                <a:schemeClr val="tx2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04" y="2053560"/>
            <a:ext cx="2272312" cy="19210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16316"/>
            <a:ext cx="2896471" cy="1937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34" y="3929520"/>
            <a:ext cx="2495344" cy="1596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2" y="3888399"/>
            <a:ext cx="2328145" cy="16199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9888">
            <a:off x="9830377" y="4288521"/>
            <a:ext cx="1490875" cy="21768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662">
            <a:off x="9845412" y="1063379"/>
            <a:ext cx="1434427" cy="21048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089">
            <a:off x="8623395" y="4211097"/>
            <a:ext cx="1650155" cy="21767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6639">
            <a:off x="8111761" y="977753"/>
            <a:ext cx="1608812" cy="22103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5485">
            <a:off x="7284452" y="4251717"/>
            <a:ext cx="1737344" cy="2386901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6559574" y="602274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право 19"/>
          <p:cNvSpPr/>
          <p:nvPr/>
        </p:nvSpPr>
        <p:spPr>
          <a:xfrm>
            <a:off x="6375235" y="21447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лево 5"/>
          <p:cNvSpPr/>
          <p:nvPr/>
        </p:nvSpPr>
        <p:spPr>
          <a:xfrm>
            <a:off x="5765829" y="38429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1" y="551568"/>
            <a:ext cx="6175704" cy="1193059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kk-KZ" sz="2400" dirty="0">
                <a:solidFill>
                  <a:schemeClr val="accent1">
                    <a:lumMod val="75000"/>
                  </a:schemeClr>
                </a:solidFill>
              </a:rPr>
              <a:t>ИНТЕЛЛЕКТУАЛДЫҚ ДАМЫТУ ОЙЫНДАРЫНЫҢ ДИДАКТИКАЛЫҚ ҚЫЗМЕТІ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2" y="1867437"/>
            <a:ext cx="11232245" cy="428688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4600" b="1" dirty="0" smtClean="0">
                <a:solidFill>
                  <a:schemeClr val="accent5"/>
                </a:solidFill>
              </a:rPr>
              <a:t>креативтілік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4600" b="1" dirty="0" smtClean="0">
                <a:solidFill>
                  <a:schemeClr val="accent5"/>
                </a:solidFill>
              </a:rPr>
              <a:t>сыни ойлау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4600" b="1" dirty="0" smtClean="0">
                <a:solidFill>
                  <a:schemeClr val="accent5"/>
                </a:solidFill>
              </a:rPr>
              <a:t>коммуникативтілік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k-KZ" sz="4600" b="1" dirty="0" smtClean="0">
                <a:solidFill>
                  <a:schemeClr val="accent5"/>
                </a:solidFill>
              </a:rPr>
              <a:t>командада </a:t>
            </a:r>
            <a:r>
              <a:rPr lang="kk-KZ" sz="4600" b="1" dirty="0">
                <a:solidFill>
                  <a:schemeClr val="accent5"/>
                </a:solidFill>
              </a:rPr>
              <a:t>жұмыс істей </a:t>
            </a:r>
            <a:r>
              <a:rPr lang="kk-KZ" sz="4600" b="1" dirty="0" smtClean="0">
                <a:solidFill>
                  <a:schemeClr val="accent5"/>
                </a:solidFill>
              </a:rPr>
              <a:t>білу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kk-KZ" sz="8000" dirty="0" smtClean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05" y="1867437"/>
            <a:ext cx="2503295" cy="2230325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12" y="1744628"/>
            <a:ext cx="2687086" cy="23574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D1D7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804068" y="589779"/>
            <a:ext cx="4168168" cy="1116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2000" b="1" dirty="0">
                <a:solidFill>
                  <a:srgbClr val="7030A0"/>
                </a:solidFill>
              </a:rPr>
              <a:t> </a:t>
            </a:r>
            <a:r>
              <a:rPr lang="kk-KZ" sz="2800" b="1" dirty="0" smtClean="0">
                <a:solidFill>
                  <a:srgbClr val="7030A0"/>
                </a:solidFill>
              </a:rPr>
              <a:t>4К  </a:t>
            </a:r>
            <a:r>
              <a:rPr lang="kk-KZ" sz="2800" b="1" dirty="0">
                <a:solidFill>
                  <a:srgbClr val="7030A0"/>
                </a:solidFill>
              </a:rPr>
              <a:t>МОДЕЛІНЕ БАҒДАРЛАНҒАН: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764055" y="881784"/>
            <a:ext cx="877704" cy="4636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781" y="4097762"/>
            <a:ext cx="3428733" cy="17878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5D1D7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632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 </vt:lpstr>
      <vt:lpstr>ИНТЕЛЛЕКТ ҰҒЫМЫ</vt:lpstr>
      <vt:lpstr>ИНТЕЛЛЕКТ - АДАМНЫҢ БОЛМЫСТЫ ТАНУЫНЫҢ НЕГІЗГІ НЫСАНЫ</vt:lpstr>
      <vt:lpstr>ИНТЕЛЛЕКТ ҚАБІЛЕТТЕР АРҚЫЛЫ ІСКЕ АСЫРЫЛАДЫ:  </vt:lpstr>
      <vt:lpstr>ИНТЕЛЛЕКТ ҰҒЫМЫНЫҢ ҚҰРЫЛЫМЫ КҮРДЕЛІ ЖӘНЕ КӨП ДЕҢГЕЙЛІ </vt:lpstr>
      <vt:lpstr>ИНТЕЛЛЕКТУАЛДЫҚ БІЛІМ</vt:lpstr>
      <vt:lpstr> ИНТЕЛЛЕКТУАЛДЫҚ ДАМЫТУ ОЙЫНДАРЫ – ӘДІС-ТӘСІЛДЕР ЖҮЙЕСІНЕ ҚҰРЫЛҒАН ИННОВАЦИЯЛЫҚ ТЕХНОЛОГИЯ   </vt:lpstr>
      <vt:lpstr>ИНТЕЛЛЕКТУАЛДЫҚ ДИДАКТИКАЛЫҚ ДАМЫТУ ОЙЫНДАРЫНЫҢ ҚҰРАМЫ</vt:lpstr>
      <vt:lpstr>ИНТЕЛЛЕКТУАЛДЫҚ ДАМЫТУ ОЙЫНДАРЫНЫҢ ДИДАКТИКАЛЫҚ ҚЫЗМЕТІ</vt:lpstr>
      <vt:lpstr>Презентация PowerPoint</vt:lpstr>
      <vt:lpstr>ИНТЕЛЛЕКТУАЛДЫҚ  ДИДАКТИКАЛЫҚ  ДАМЫТУ  ОЙЫНДАРЫНЫҢ  КЕШЕНІ </vt:lpstr>
      <vt:lpstr>ИНТЕЛЛЕКТУАЛДЫҚ  ДАМЫТУ  ОЙЫНДАРЫНАН  КҮТІЛЕТІН  НӘТИЖЕЛЕР</vt:lpstr>
      <vt:lpstr>   ПЕДАГОГТАРҒА ҚОЙЫЛАТЫН ТАЛАПТАР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«Интеллектум» қосымша білім беру орталығы</dc:title>
  <dc:creator>PINE</dc:creator>
  <cp:lastModifiedBy>Пользователь Windows</cp:lastModifiedBy>
  <cp:revision>153</cp:revision>
  <dcterms:created xsi:type="dcterms:W3CDTF">2019-08-13T04:47:48Z</dcterms:created>
  <dcterms:modified xsi:type="dcterms:W3CDTF">2020-08-23T20:51:52Z</dcterms:modified>
</cp:coreProperties>
</file>