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46" r:id="rId3"/>
    <p:sldId id="337" r:id="rId4"/>
    <p:sldId id="371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72" r:id="rId20"/>
    <p:sldId id="365" r:id="rId21"/>
    <p:sldId id="366" r:id="rId22"/>
    <p:sldId id="367" r:id="rId23"/>
    <p:sldId id="368" r:id="rId24"/>
    <p:sldId id="369" r:id="rId25"/>
    <p:sldId id="330" r:id="rId26"/>
    <p:sldId id="292" r:id="rId27"/>
    <p:sldId id="307" r:id="rId28"/>
    <p:sldId id="305" r:id="rId29"/>
    <p:sldId id="349" r:id="rId30"/>
    <p:sldId id="304" r:id="rId31"/>
    <p:sldId id="303" r:id="rId32"/>
    <p:sldId id="298" r:id="rId33"/>
    <p:sldId id="299" r:id="rId34"/>
    <p:sldId id="315" r:id="rId35"/>
    <p:sldId id="323" r:id="rId36"/>
    <p:sldId id="322" r:id="rId37"/>
    <p:sldId id="342" r:id="rId38"/>
    <p:sldId id="344" r:id="rId39"/>
    <p:sldId id="345" r:id="rId40"/>
    <p:sldId id="339" r:id="rId41"/>
  </p:sldIdLst>
  <p:sldSz cx="12912725" cy="7218363"/>
  <p:notesSz cx="6858000" cy="9947275"/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74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WyzgsrTSQoiyfj3tA8Uabikv/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B00"/>
    <a:srgbClr val="006666"/>
    <a:srgbClr val="339966"/>
    <a:srgbClr val="0066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BB6C38-788C-4A6E-9DD1-7ACEE06A8F54}">
  <a:tblStyle styleId="{C3BB6C38-788C-4A6E-9DD1-7ACEE06A8F5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37" autoAdjust="0"/>
  </p:normalViewPr>
  <p:slideViewPr>
    <p:cSldViewPr snapToGrid="0">
      <p:cViewPr varScale="1">
        <p:scale>
          <a:sx n="58" d="100"/>
          <a:sy n="58" d="100"/>
        </p:scale>
        <p:origin x="36" y="174"/>
      </p:cViewPr>
      <p:guideLst>
        <p:guide orient="horz" pos="2274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43480475637266E-2"/>
          <c:y val="0"/>
          <c:w val="0.91995651952436275"/>
          <c:h val="0.72580970753444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6В01703- РЯиЛ</c:v>
                </c:pt>
                <c:pt idx="1">
                  <c:v>6В01702- КЯиЛ в ШНЯО</c:v>
                </c:pt>
                <c:pt idx="2">
                  <c:v>6В01704- РЯиЛ в ШНЯО</c:v>
                </c:pt>
                <c:pt idx="3">
                  <c:v>6В02302-Филология</c:v>
                </c:pt>
                <c:pt idx="4">
                  <c:v>6В01701-КЯиЛ</c:v>
                </c:pt>
              </c:strCache>
            </c:strRef>
          </c:cat>
          <c:val>
            <c:numRef>
              <c:f>Лист1!$B$3:$B$7</c:f>
              <c:numCache>
                <c:formatCode>0%</c:formatCode>
                <c:ptCount val="5"/>
                <c:pt idx="0">
                  <c:v>0.84</c:v>
                </c:pt>
                <c:pt idx="1">
                  <c:v>0.9</c:v>
                </c:pt>
                <c:pt idx="2">
                  <c:v>0.94</c:v>
                </c:pt>
                <c:pt idx="3">
                  <c:v>0.86</c:v>
                </c:pt>
                <c:pt idx="4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D1-430F-957F-03512E8A5A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6В01703- РЯиЛ</c:v>
                </c:pt>
                <c:pt idx="1">
                  <c:v>6В01702- КЯиЛ в ШНЯО</c:v>
                </c:pt>
                <c:pt idx="2">
                  <c:v>6В01704- РЯиЛ в ШНЯО</c:v>
                </c:pt>
                <c:pt idx="3">
                  <c:v>6В02302-Филология</c:v>
                </c:pt>
                <c:pt idx="4">
                  <c:v>6В01701-КЯиЛ</c:v>
                </c:pt>
              </c:strCache>
            </c:strRef>
          </c:cat>
          <c:val>
            <c:numRef>
              <c:f>Лист1!$C$3:$C$7</c:f>
              <c:numCache>
                <c:formatCode>0%</c:formatCode>
                <c:ptCount val="5"/>
                <c:pt idx="0">
                  <c:v>0.92</c:v>
                </c:pt>
                <c:pt idx="1">
                  <c:v>0.77</c:v>
                </c:pt>
                <c:pt idx="2">
                  <c:v>0.91</c:v>
                </c:pt>
                <c:pt idx="3">
                  <c:v>0.72</c:v>
                </c:pt>
                <c:pt idx="4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D1-430F-957F-03512E8A5A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6В01703- РЯиЛ</c:v>
                </c:pt>
                <c:pt idx="1">
                  <c:v>6В01702- КЯиЛ в ШНЯО</c:v>
                </c:pt>
                <c:pt idx="2">
                  <c:v>6В01704- РЯиЛ в ШНЯО</c:v>
                </c:pt>
                <c:pt idx="3">
                  <c:v>6В02302-Филология</c:v>
                </c:pt>
                <c:pt idx="4">
                  <c:v>6В01701-КЯиЛ</c:v>
                </c:pt>
              </c:strCache>
            </c:strRef>
          </c:cat>
          <c:val>
            <c:numRef>
              <c:f>Лист1!$D$3:$D$7</c:f>
              <c:numCache>
                <c:formatCode>0%</c:formatCode>
                <c:ptCount val="5"/>
                <c:pt idx="0">
                  <c:v>1</c:v>
                </c:pt>
                <c:pt idx="1">
                  <c:v>0.98</c:v>
                </c:pt>
                <c:pt idx="2">
                  <c:v>1</c:v>
                </c:pt>
                <c:pt idx="3">
                  <c:v>0.98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D1-430F-957F-03512E8A5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1405842144"/>
        <c:axId val="1405843232"/>
      </c:barChart>
      <c:catAx>
        <c:axId val="140584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5843232"/>
        <c:crosses val="autoZero"/>
        <c:auto val="1"/>
        <c:lblAlgn val="ctr"/>
        <c:lblOffset val="100"/>
        <c:noMultiLvlLbl val="0"/>
      </c:catAx>
      <c:valAx>
        <c:axId val="1405843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0584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460274651554958"/>
          <c:y val="0.91666387929490645"/>
          <c:w val="0.24522283251598714"/>
          <c:h val="3.9098210283273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kk-KZ" sz="1800" dirty="0">
                <a:latin typeface="Cambria" panose="02040503050406030204" pitchFamily="18" charset="0"/>
              </a:rPr>
              <a:t>РЕЙТИНГ</a:t>
            </a:r>
            <a:r>
              <a:rPr lang="kk-KZ" sz="1800" baseline="0" dirty="0">
                <a:latin typeface="Cambria" panose="02040503050406030204" pitchFamily="18" charset="0"/>
              </a:rPr>
              <a:t> </a:t>
            </a:r>
            <a:r>
              <a:rPr lang="kk-KZ" sz="1800" dirty="0">
                <a:latin typeface="Cambria" panose="02040503050406030204" pitchFamily="18" charset="0"/>
              </a:rPr>
              <a:t>"АТАМЕКЕН" </a:t>
            </a:r>
            <a:endParaRPr lang="ru-RU" sz="1800" dirty="0">
              <a:latin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Русский язык и литература</c:v>
                </c:pt>
                <c:pt idx="1">
                  <c:v>Казахский язык и литература</c:v>
                </c:pt>
                <c:pt idx="2">
                  <c:v>Филология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C1-4E36-8065-0BB5EAE31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Русский язык и литература</c:v>
                </c:pt>
                <c:pt idx="1">
                  <c:v>Казахский язык и литература</c:v>
                </c:pt>
                <c:pt idx="2">
                  <c:v>Филология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C1-4E36-8065-0BB5EAE31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Русский язык и литература</c:v>
                </c:pt>
                <c:pt idx="1">
                  <c:v>Казахский язык и литература</c:v>
                </c:pt>
                <c:pt idx="2">
                  <c:v>Филология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C1-4E36-8065-0BB5EAE31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833440"/>
        <c:axId val="1405839424"/>
      </c:barChart>
      <c:catAx>
        <c:axId val="14058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405839424"/>
        <c:crosses val="autoZero"/>
        <c:auto val="1"/>
        <c:lblAlgn val="ctr"/>
        <c:lblOffset val="100"/>
        <c:noMultiLvlLbl val="0"/>
      </c:catAx>
      <c:valAx>
        <c:axId val="140583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583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АКАДЕМИЧЕСКАЯ МОБИЛЬНОСТЬ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E1-4BCA-9F0B-FFEF3BF77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E1-4BCA-9F0B-FFEF3BF77B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E1-4BCA-9F0B-FFEF3BF77B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E1-4BCA-9F0B-FFEF3BF77B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Ba</c:v>
                </c:pt>
                <c:pt idx="1">
                  <c:v>Ma</c:v>
                </c:pt>
                <c:pt idx="2">
                  <c:v>PhD</c:v>
                </c:pt>
                <c:pt idx="3">
                  <c:v>ППС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E1-4BCA-9F0B-FFEF3BF77B58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0E1-4BCA-9F0B-FFEF3BF77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0E1-4BCA-9F0B-FFEF3BF77B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0E1-4BCA-9F0B-FFEF3BF77B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0E1-4BCA-9F0B-FFEF3BF77B58}"/>
              </c:ext>
            </c:extLst>
          </c:dPt>
          <c:cat>
            <c:strRef>
              <c:f>Лист1!$A$2:$A$5</c:f>
              <c:strCache>
                <c:ptCount val="4"/>
                <c:pt idx="0">
                  <c:v>Ba</c:v>
                </c:pt>
                <c:pt idx="1">
                  <c:v>Ma</c:v>
                </c:pt>
                <c:pt idx="2">
                  <c:v>PhD</c:v>
                </c:pt>
                <c:pt idx="3">
                  <c:v>ППС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0E1-4BCA-9F0B-FFEF3BF77B5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PhD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0E1-4BCA-9F0B-FFEF3BF77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0E1-4BCA-9F0B-FFEF3BF77B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0E1-4BCA-9F0B-FFEF3BF77B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0E1-4BCA-9F0B-FFEF3BF77B58}"/>
              </c:ext>
            </c:extLst>
          </c:dPt>
          <c:cat>
            <c:strRef>
              <c:f>Лист1!$A$2:$A$5</c:f>
              <c:strCache>
                <c:ptCount val="4"/>
                <c:pt idx="0">
                  <c:v>Ba</c:v>
                </c:pt>
                <c:pt idx="1">
                  <c:v>Ma</c:v>
                </c:pt>
                <c:pt idx="2">
                  <c:v>PhD</c:v>
                </c:pt>
                <c:pt idx="3">
                  <c:v>ППС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0E1-4BCA-9F0B-FFEF3BF77B58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ППС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F0E1-4BCA-9F0B-FFEF3BF77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F0E1-4BCA-9F0B-FFEF3BF77B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F0E1-4BCA-9F0B-FFEF3BF77B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F0E1-4BCA-9F0B-FFEF3BF77B58}"/>
              </c:ext>
            </c:extLst>
          </c:dPt>
          <c:cat>
            <c:strRef>
              <c:f>Лист1!$A$2:$A$5</c:f>
              <c:strCache>
                <c:ptCount val="4"/>
                <c:pt idx="0">
                  <c:v>Ba</c:v>
                </c:pt>
                <c:pt idx="1">
                  <c:v>Ma</c:v>
                </c:pt>
                <c:pt idx="2">
                  <c:v>PhD</c:v>
                </c:pt>
                <c:pt idx="3">
                  <c:v>ППС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F0E1-4BCA-9F0B-FFEF3BF77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ЛУЧШИЙ ПРЕПОДАВАТЕЛЬ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56-4AC4-88A3-264D7C5F7E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56-4AC4-88A3-264D7C5F7E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56-4AC4-88A3-264D7C5F7E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56-4AC4-88A3-264D7C5F7E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56-4AC4-88A3-264D7C5F7E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B56-4AC4-88A3-264D7C5F7E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B56-4AC4-88A3-264D7C5F7E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B56-4AC4-88A3-264D7C5F7E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B56-4AC4-88A3-264D7C5F7E84}"/>
              </c:ext>
            </c:extLst>
          </c:dPt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B56-4AC4-88A3-264D7C5F7E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B56-4AC4-88A3-264D7C5F7E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B56-4AC4-88A3-264D7C5F7E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B56-4AC4-88A3-264D7C5F7E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B56-4AC4-88A3-264D7C5F7E84}"/>
              </c:ext>
            </c:extLst>
          </c:dPt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B56-4AC4-88A3-264D7C5F7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ПРОЕКТЫ МОН РК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2060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Проекты МОН РК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E6-4AAF-993C-0E86A30F38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E6-4AAF-993C-0E86A30F38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E6-4AAF-993C-0E86A30F38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E6-4AAF-993C-0E86A30F388E}"/>
              </c:ext>
            </c:extLst>
          </c:dPt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E6-4AAF-993C-0E86A30F3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EF43E-1E3A-4741-9437-5A13C64E9D75}" type="doc">
      <dgm:prSet loTypeId="urn:microsoft.com/office/officeart/2005/8/layout/vList3#1" loCatId="list" qsTypeId="urn:microsoft.com/office/officeart/2005/8/quickstyle/simple1" qsCatId="simple" csTypeId="urn:microsoft.com/office/officeart/2005/8/colors/accent3_5" csCatId="accent3" phldr="1"/>
      <dgm:spPr/>
    </dgm:pt>
    <dgm:pt modelId="{BC19E8AD-82E3-4375-BEE1-DE04A1674EC1}">
      <dgm:prSet phldrT="[Текст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>
              <a:solidFill>
                <a:srgbClr val="002060"/>
              </a:solidFill>
              <a:latin typeface="Cambria" panose="02040503050406030204" pitchFamily="18" charset="0"/>
            </a:rPr>
            <a:t>Турецкий язык</a:t>
          </a:r>
        </a:p>
      </dgm:t>
    </dgm:pt>
    <dgm:pt modelId="{964F9CD4-B360-4852-8B31-580B3C5DB1B2}" type="parTrans" cxnId="{05BD33BB-B706-491A-8EC8-70A7647C07BC}">
      <dgm:prSet/>
      <dgm:spPr/>
      <dgm:t>
        <a:bodyPr/>
        <a:lstStyle/>
        <a:p>
          <a:endParaRPr lang="ru-RU"/>
        </a:p>
      </dgm:t>
    </dgm:pt>
    <dgm:pt modelId="{60D55599-4ACC-4DC4-9831-38EA40911857}" type="sibTrans" cxnId="{05BD33BB-B706-491A-8EC8-70A7647C07BC}">
      <dgm:prSet/>
      <dgm:spPr/>
      <dgm:t>
        <a:bodyPr/>
        <a:lstStyle/>
        <a:p>
          <a:endParaRPr lang="ru-RU"/>
        </a:p>
      </dgm:t>
    </dgm:pt>
    <dgm:pt modelId="{F2EBC5D0-018B-4766-A308-C6BF1F479669}">
      <dgm:prSet phldrT="[Текст]" custT="1"/>
      <dgm:spPr/>
      <dgm:t>
        <a:bodyPr/>
        <a:lstStyle/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Теория перевода и межкультурная коммуникация</a:t>
          </a:r>
          <a:endParaRPr lang="ru-RU" sz="28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0F38D25-8DB1-42C4-9D71-CC5E1663B264}" type="parTrans" cxnId="{558404C8-D900-4216-B51E-BA4215318FCF}">
      <dgm:prSet/>
      <dgm:spPr/>
      <dgm:t>
        <a:bodyPr/>
        <a:lstStyle/>
        <a:p>
          <a:endParaRPr lang="ru-RU"/>
        </a:p>
      </dgm:t>
    </dgm:pt>
    <dgm:pt modelId="{78B3510F-3DAA-48DD-B9C7-D0181C3F954C}" type="sibTrans" cxnId="{558404C8-D900-4216-B51E-BA4215318FCF}">
      <dgm:prSet/>
      <dgm:spPr/>
      <dgm:t>
        <a:bodyPr/>
        <a:lstStyle/>
        <a:p>
          <a:endParaRPr lang="ru-RU"/>
        </a:p>
      </dgm:t>
    </dgm:pt>
    <dgm:pt modelId="{0C921B5A-3852-4549-A26E-05BBCAA51198}">
      <dgm:prSet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rPr>
            <a:t>Тюркские языки (узбекский, уйгурский)</a:t>
          </a:r>
        </a:p>
      </dgm:t>
    </dgm:pt>
    <dgm:pt modelId="{0B2B8FB6-879D-433E-BDE0-A0B45392ED83}" type="parTrans" cxnId="{52052D1C-5519-4BA2-95C7-4AF88AFA5A45}">
      <dgm:prSet/>
      <dgm:spPr/>
      <dgm:t>
        <a:bodyPr/>
        <a:lstStyle/>
        <a:p>
          <a:endParaRPr lang="ru-RU"/>
        </a:p>
      </dgm:t>
    </dgm:pt>
    <dgm:pt modelId="{16A024D4-9C40-493B-A067-92103F8DE0D4}" type="sibTrans" cxnId="{52052D1C-5519-4BA2-95C7-4AF88AFA5A45}">
      <dgm:prSet/>
      <dgm:spPr/>
      <dgm:t>
        <a:bodyPr/>
        <a:lstStyle/>
        <a:p>
          <a:endParaRPr lang="ru-RU"/>
        </a:p>
      </dgm:t>
    </dgm:pt>
    <dgm:pt modelId="{6861C2EC-3C5E-4B31-A3A9-E9580CF180C5}">
      <dgm:prSet custT="1"/>
      <dgm:spPr/>
      <dgm:t>
        <a:bodyPr/>
        <a:lstStyle/>
        <a:p>
          <a:pPr algn="ctr"/>
          <a:r>
            <a:rPr lang="ru-RU" sz="28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rPr>
            <a:t>Мастер проведения тренинга</a:t>
          </a:r>
        </a:p>
      </dgm:t>
    </dgm:pt>
    <dgm:pt modelId="{ADFB5292-56F2-48C4-A2DC-10782889EED6}" type="parTrans" cxnId="{7B015899-F72B-43E7-B747-413F8AE6DE0F}">
      <dgm:prSet/>
      <dgm:spPr/>
      <dgm:t>
        <a:bodyPr/>
        <a:lstStyle/>
        <a:p>
          <a:endParaRPr lang="ru-RU"/>
        </a:p>
      </dgm:t>
    </dgm:pt>
    <dgm:pt modelId="{5B1A05C6-5D2B-4F69-8183-475277008324}" type="sibTrans" cxnId="{7B015899-F72B-43E7-B747-413F8AE6DE0F}">
      <dgm:prSet/>
      <dgm:spPr/>
      <dgm:t>
        <a:bodyPr/>
        <a:lstStyle/>
        <a:p>
          <a:endParaRPr lang="ru-RU"/>
        </a:p>
      </dgm:t>
    </dgm:pt>
    <dgm:pt modelId="{0B5FC3BB-CB28-42B2-BD9B-0EDF91A5F369}">
      <dgm:prSet custT="1"/>
      <dgm:spPr/>
      <dgm:t>
        <a:bodyPr/>
        <a:lstStyle/>
        <a:p>
          <a:pPr algn="ctr"/>
          <a:r>
            <a:rPr lang="kk-KZ" sz="2800" b="1" dirty="0">
              <a:solidFill>
                <a:srgbClr val="002060"/>
              </a:solidFill>
              <a:latin typeface="Cambria" pitchFamily="18" charset="0"/>
            </a:rPr>
            <a:t>«Спичрайтер-оратор</a:t>
          </a:r>
          <a:r>
            <a:rPr lang="kk-KZ" altLang="en-US" sz="2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rPr>
            <a:t>» </a:t>
          </a:r>
          <a:endParaRPr lang="ru-RU" sz="2800" dirty="0">
            <a:solidFill>
              <a:srgbClr val="002060"/>
            </a:solidFill>
            <a:latin typeface="Cambria" pitchFamily="18" charset="0"/>
          </a:endParaRPr>
        </a:p>
      </dgm:t>
    </dgm:pt>
    <dgm:pt modelId="{D8FD5387-DAA5-4AAB-9770-DD7FC760F801}" type="parTrans" cxnId="{E4F50B45-A05D-4FA5-B40B-74C8EAC508B0}">
      <dgm:prSet/>
      <dgm:spPr/>
      <dgm:t>
        <a:bodyPr/>
        <a:lstStyle/>
        <a:p>
          <a:endParaRPr lang="ru-RU"/>
        </a:p>
      </dgm:t>
    </dgm:pt>
    <dgm:pt modelId="{F98F832F-D709-4C8D-B8D4-606ED52B12A9}" type="sibTrans" cxnId="{E4F50B45-A05D-4FA5-B40B-74C8EAC508B0}">
      <dgm:prSet/>
      <dgm:spPr/>
      <dgm:t>
        <a:bodyPr/>
        <a:lstStyle/>
        <a:p>
          <a:endParaRPr lang="ru-RU"/>
        </a:p>
      </dgm:t>
    </dgm:pt>
    <dgm:pt modelId="{33AEC36B-72D1-4CE7-9429-426BBF9E08E7}" type="pres">
      <dgm:prSet presAssocID="{F05EF43E-1E3A-4741-9437-5A13C64E9D75}" presName="linearFlow" presStyleCnt="0">
        <dgm:presLayoutVars>
          <dgm:dir/>
          <dgm:resizeHandles val="exact"/>
        </dgm:presLayoutVars>
      </dgm:prSet>
      <dgm:spPr/>
    </dgm:pt>
    <dgm:pt modelId="{1497077A-E586-4110-93B1-12133A407E4E}" type="pres">
      <dgm:prSet presAssocID="{0B5FC3BB-CB28-42B2-BD9B-0EDF91A5F369}" presName="composite" presStyleCnt="0"/>
      <dgm:spPr/>
    </dgm:pt>
    <dgm:pt modelId="{7BEA72ED-07FA-4EC2-A89D-41C699D9DC83}" type="pres">
      <dgm:prSet presAssocID="{0B5FC3BB-CB28-42B2-BD9B-0EDF91A5F369}" presName="imgShp" presStyleLbl="fgImgPlace1" presStyleIdx="0" presStyleCnt="5" custLinFactX="-100000" custLinFactNeighborX="-119985" custLinFactNeighborY="-249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471131F7-97E9-433A-B016-545B1E8480B9}" type="pres">
      <dgm:prSet presAssocID="{0B5FC3BB-CB28-42B2-BD9B-0EDF91A5F369}" presName="txShp" presStyleLbl="node1" presStyleIdx="0" presStyleCnt="5" custScaleX="136802" custLinFactNeighborX="1410" custLinFactNeighborY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72880-C840-4FFC-9A4A-5A8ED8C10A95}" type="pres">
      <dgm:prSet presAssocID="{F98F832F-D709-4C8D-B8D4-606ED52B12A9}" presName="spacing" presStyleCnt="0"/>
      <dgm:spPr/>
    </dgm:pt>
    <dgm:pt modelId="{35718B54-1F21-46C0-94AF-FD7D846FDF62}" type="pres">
      <dgm:prSet presAssocID="{6861C2EC-3C5E-4B31-A3A9-E9580CF180C5}" presName="composite" presStyleCnt="0"/>
      <dgm:spPr/>
    </dgm:pt>
    <dgm:pt modelId="{C00872CB-4F3A-40A1-97FF-234D1F6BEB91}" type="pres">
      <dgm:prSet presAssocID="{6861C2EC-3C5E-4B31-A3A9-E9580CF180C5}" presName="imgShp" presStyleLbl="fgImgPlace1" presStyleIdx="1" presStyleCnt="5" custLinFactX="-100000" custLinFactNeighborX="-119985" custLinFactNeighborY="-249"/>
      <dgm:spPr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C197563E-8336-4209-BD28-5EF535E22AE8}" type="pres">
      <dgm:prSet presAssocID="{6861C2EC-3C5E-4B31-A3A9-E9580CF180C5}" presName="txShp" presStyleLbl="node1" presStyleIdx="1" presStyleCnt="5" custScaleX="136802" custLinFactNeighborX="1410" custLinFactNeighborY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83B33-6DA4-4C09-8D7A-0CA227A98951}" type="pres">
      <dgm:prSet presAssocID="{5B1A05C6-5D2B-4F69-8183-475277008324}" presName="spacing" presStyleCnt="0"/>
      <dgm:spPr/>
    </dgm:pt>
    <dgm:pt modelId="{26804C3C-E70B-4D63-A123-BFF75B255DDA}" type="pres">
      <dgm:prSet presAssocID="{BC19E8AD-82E3-4375-BEE1-DE04A1674EC1}" presName="composite" presStyleCnt="0"/>
      <dgm:spPr/>
    </dgm:pt>
    <dgm:pt modelId="{F47B2452-1DED-4021-B384-2DB90E6EF6CF}" type="pres">
      <dgm:prSet presAssocID="{BC19E8AD-82E3-4375-BEE1-DE04A1674EC1}" presName="imgShp" presStyleLbl="fgImgPlace1" presStyleIdx="2" presStyleCnt="5" custLinFactX="-100000" custLinFactNeighborX="-119985" custLinFactNeighborY="-249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3BE8DF8A-C46C-42E2-8C10-A0BE19361285}" type="pres">
      <dgm:prSet presAssocID="{BC19E8AD-82E3-4375-BEE1-DE04A1674EC1}" presName="txShp" presStyleLbl="node1" presStyleIdx="2" presStyleCnt="5" custScaleX="136802" custLinFactNeighborX="1410" custLinFactNeighborY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1C612-877C-482A-8B1D-0F670F85283D}" type="pres">
      <dgm:prSet presAssocID="{60D55599-4ACC-4DC4-9831-38EA40911857}" presName="spacing" presStyleCnt="0"/>
      <dgm:spPr/>
    </dgm:pt>
    <dgm:pt modelId="{BC952470-87C0-4106-9B2D-BAD37A7C9728}" type="pres">
      <dgm:prSet presAssocID="{0C921B5A-3852-4549-A26E-05BBCAA51198}" presName="composite" presStyleCnt="0"/>
      <dgm:spPr/>
    </dgm:pt>
    <dgm:pt modelId="{ABF3CB5B-B988-4E71-B464-34B1622B2E35}" type="pres">
      <dgm:prSet presAssocID="{0C921B5A-3852-4549-A26E-05BBCAA51198}" presName="imgShp" presStyleLbl="fgImgPlace1" presStyleIdx="3" presStyleCnt="5" custLinFactX="-100000" custLinFactNeighborX="-119985" custLinFactNeighborY="-249"/>
      <dgm:spPr>
        <a:blipFill rotWithShape="0">
          <a:blip xmlns:r="http://schemas.openxmlformats.org/officeDocument/2006/relationships"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35AAA73D-2F69-4C94-BF42-0CEBA8DF7EDC}" type="pres">
      <dgm:prSet presAssocID="{0C921B5A-3852-4549-A26E-05BBCAA51198}" presName="txShp" presStyleLbl="node1" presStyleIdx="3" presStyleCnt="5" custScaleX="136802" custLinFactNeighborX="2597" custLinFactNeighborY="2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7BE52-7BCF-4F13-8FCF-C07D2D148214}" type="pres">
      <dgm:prSet presAssocID="{16A024D4-9C40-493B-A067-92103F8DE0D4}" presName="spacing" presStyleCnt="0"/>
      <dgm:spPr/>
    </dgm:pt>
    <dgm:pt modelId="{29280006-8E3F-49D2-9F2A-9358747B8525}" type="pres">
      <dgm:prSet presAssocID="{F2EBC5D0-018B-4766-A308-C6BF1F479669}" presName="composite" presStyleCnt="0"/>
      <dgm:spPr/>
    </dgm:pt>
    <dgm:pt modelId="{0070B2A3-E159-41BC-8E31-544C0945EB61}" type="pres">
      <dgm:prSet presAssocID="{F2EBC5D0-018B-4766-A308-C6BF1F479669}" presName="imgShp" presStyleLbl="fgImgPlace1" presStyleIdx="4" presStyleCnt="5" custLinFactX="-100000" custLinFactNeighborX="-119985" custLinFactNeighborY="-249"/>
      <dgm:spPr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86CCB049-58F9-4FC5-B5B2-8D645634E028}" type="pres">
      <dgm:prSet presAssocID="{F2EBC5D0-018B-4766-A308-C6BF1F479669}" presName="txShp" presStyleLbl="node1" presStyleIdx="4" presStyleCnt="5" custScaleX="136802" custLinFactNeighborX="2114" custLinFactNeighborY="-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908AE-3CB3-4D87-9C61-FB7534CF4BC4}" type="presOf" srcId="{F05EF43E-1E3A-4741-9437-5A13C64E9D75}" destId="{33AEC36B-72D1-4CE7-9429-426BBF9E08E7}" srcOrd="0" destOrd="0" presId="urn:microsoft.com/office/officeart/2005/8/layout/vList3#1"/>
    <dgm:cxn modelId="{2DCD1E5C-BB13-46A5-8830-E9FC965D7179}" type="presOf" srcId="{0C921B5A-3852-4549-A26E-05BBCAA51198}" destId="{35AAA73D-2F69-4C94-BF42-0CEBA8DF7EDC}" srcOrd="0" destOrd="0" presId="urn:microsoft.com/office/officeart/2005/8/layout/vList3#1"/>
    <dgm:cxn modelId="{E4F50B45-A05D-4FA5-B40B-74C8EAC508B0}" srcId="{F05EF43E-1E3A-4741-9437-5A13C64E9D75}" destId="{0B5FC3BB-CB28-42B2-BD9B-0EDF91A5F369}" srcOrd="0" destOrd="0" parTransId="{D8FD5387-DAA5-4AAB-9770-DD7FC760F801}" sibTransId="{F98F832F-D709-4C8D-B8D4-606ED52B12A9}"/>
    <dgm:cxn modelId="{7846B67B-2903-489D-8FB9-8FFF1A226402}" type="presOf" srcId="{0B5FC3BB-CB28-42B2-BD9B-0EDF91A5F369}" destId="{471131F7-97E9-433A-B016-545B1E8480B9}" srcOrd="0" destOrd="0" presId="urn:microsoft.com/office/officeart/2005/8/layout/vList3#1"/>
    <dgm:cxn modelId="{05BD33BB-B706-491A-8EC8-70A7647C07BC}" srcId="{F05EF43E-1E3A-4741-9437-5A13C64E9D75}" destId="{BC19E8AD-82E3-4375-BEE1-DE04A1674EC1}" srcOrd="2" destOrd="0" parTransId="{964F9CD4-B360-4852-8B31-580B3C5DB1B2}" sibTransId="{60D55599-4ACC-4DC4-9831-38EA40911857}"/>
    <dgm:cxn modelId="{67008A8C-23B4-4EDC-AA67-84BF554C2192}" type="presOf" srcId="{F2EBC5D0-018B-4766-A308-C6BF1F479669}" destId="{86CCB049-58F9-4FC5-B5B2-8D645634E028}" srcOrd="0" destOrd="0" presId="urn:microsoft.com/office/officeart/2005/8/layout/vList3#1"/>
    <dgm:cxn modelId="{7B015899-F72B-43E7-B747-413F8AE6DE0F}" srcId="{F05EF43E-1E3A-4741-9437-5A13C64E9D75}" destId="{6861C2EC-3C5E-4B31-A3A9-E9580CF180C5}" srcOrd="1" destOrd="0" parTransId="{ADFB5292-56F2-48C4-A2DC-10782889EED6}" sibTransId="{5B1A05C6-5D2B-4F69-8183-475277008324}"/>
    <dgm:cxn modelId="{52052D1C-5519-4BA2-95C7-4AF88AFA5A45}" srcId="{F05EF43E-1E3A-4741-9437-5A13C64E9D75}" destId="{0C921B5A-3852-4549-A26E-05BBCAA51198}" srcOrd="3" destOrd="0" parTransId="{0B2B8FB6-879D-433E-BDE0-A0B45392ED83}" sibTransId="{16A024D4-9C40-493B-A067-92103F8DE0D4}"/>
    <dgm:cxn modelId="{88C496D0-EEFC-4AB9-B5D8-7CA52EDF79E1}" type="presOf" srcId="{6861C2EC-3C5E-4B31-A3A9-E9580CF180C5}" destId="{C197563E-8336-4209-BD28-5EF535E22AE8}" srcOrd="0" destOrd="0" presId="urn:microsoft.com/office/officeart/2005/8/layout/vList3#1"/>
    <dgm:cxn modelId="{558404C8-D900-4216-B51E-BA4215318FCF}" srcId="{F05EF43E-1E3A-4741-9437-5A13C64E9D75}" destId="{F2EBC5D0-018B-4766-A308-C6BF1F479669}" srcOrd="4" destOrd="0" parTransId="{00F38D25-8DB1-42C4-9D71-CC5E1663B264}" sibTransId="{78B3510F-3DAA-48DD-B9C7-D0181C3F954C}"/>
    <dgm:cxn modelId="{395F8C61-38D4-47CA-BC4E-36ADF6763307}" type="presOf" srcId="{BC19E8AD-82E3-4375-BEE1-DE04A1674EC1}" destId="{3BE8DF8A-C46C-42E2-8C10-A0BE19361285}" srcOrd="0" destOrd="0" presId="urn:microsoft.com/office/officeart/2005/8/layout/vList3#1"/>
    <dgm:cxn modelId="{8764F47B-C1B3-4F42-A764-4B6DF3A880E0}" type="presParOf" srcId="{33AEC36B-72D1-4CE7-9429-426BBF9E08E7}" destId="{1497077A-E586-4110-93B1-12133A407E4E}" srcOrd="0" destOrd="0" presId="urn:microsoft.com/office/officeart/2005/8/layout/vList3#1"/>
    <dgm:cxn modelId="{2E3219CF-E0CA-4989-8B09-36041EEE7891}" type="presParOf" srcId="{1497077A-E586-4110-93B1-12133A407E4E}" destId="{7BEA72ED-07FA-4EC2-A89D-41C699D9DC83}" srcOrd="0" destOrd="0" presId="urn:microsoft.com/office/officeart/2005/8/layout/vList3#1"/>
    <dgm:cxn modelId="{B5693FC8-318C-481E-8D49-0A88A28AF3CC}" type="presParOf" srcId="{1497077A-E586-4110-93B1-12133A407E4E}" destId="{471131F7-97E9-433A-B016-545B1E8480B9}" srcOrd="1" destOrd="0" presId="urn:microsoft.com/office/officeart/2005/8/layout/vList3#1"/>
    <dgm:cxn modelId="{2484612E-11B5-4C02-A606-665249B5BD5E}" type="presParOf" srcId="{33AEC36B-72D1-4CE7-9429-426BBF9E08E7}" destId="{D8F72880-C840-4FFC-9A4A-5A8ED8C10A95}" srcOrd="1" destOrd="0" presId="urn:microsoft.com/office/officeart/2005/8/layout/vList3#1"/>
    <dgm:cxn modelId="{5EBEF8E2-564D-4708-85F8-5E4B784343DF}" type="presParOf" srcId="{33AEC36B-72D1-4CE7-9429-426BBF9E08E7}" destId="{35718B54-1F21-46C0-94AF-FD7D846FDF62}" srcOrd="2" destOrd="0" presId="urn:microsoft.com/office/officeart/2005/8/layout/vList3#1"/>
    <dgm:cxn modelId="{CA65C771-35CB-4812-80BD-99A71112DB8F}" type="presParOf" srcId="{35718B54-1F21-46C0-94AF-FD7D846FDF62}" destId="{C00872CB-4F3A-40A1-97FF-234D1F6BEB91}" srcOrd="0" destOrd="0" presId="urn:microsoft.com/office/officeart/2005/8/layout/vList3#1"/>
    <dgm:cxn modelId="{393AB9EB-3CA0-494E-B787-A06B6CC812FF}" type="presParOf" srcId="{35718B54-1F21-46C0-94AF-FD7D846FDF62}" destId="{C197563E-8336-4209-BD28-5EF535E22AE8}" srcOrd="1" destOrd="0" presId="urn:microsoft.com/office/officeart/2005/8/layout/vList3#1"/>
    <dgm:cxn modelId="{94656397-3102-46EA-AAA0-4E3E270771B4}" type="presParOf" srcId="{33AEC36B-72D1-4CE7-9429-426BBF9E08E7}" destId="{AAE83B33-6DA4-4C09-8D7A-0CA227A98951}" srcOrd="3" destOrd="0" presId="urn:microsoft.com/office/officeart/2005/8/layout/vList3#1"/>
    <dgm:cxn modelId="{C150E83B-FBC7-4D67-ABAA-CD12CB0C9D7A}" type="presParOf" srcId="{33AEC36B-72D1-4CE7-9429-426BBF9E08E7}" destId="{26804C3C-E70B-4D63-A123-BFF75B255DDA}" srcOrd="4" destOrd="0" presId="urn:microsoft.com/office/officeart/2005/8/layout/vList3#1"/>
    <dgm:cxn modelId="{F3580200-8506-4811-BA70-4AD890D1DCE6}" type="presParOf" srcId="{26804C3C-E70B-4D63-A123-BFF75B255DDA}" destId="{F47B2452-1DED-4021-B384-2DB90E6EF6CF}" srcOrd="0" destOrd="0" presId="urn:microsoft.com/office/officeart/2005/8/layout/vList3#1"/>
    <dgm:cxn modelId="{EECAB52E-288C-446C-8DC0-EFC56B0D82ED}" type="presParOf" srcId="{26804C3C-E70B-4D63-A123-BFF75B255DDA}" destId="{3BE8DF8A-C46C-42E2-8C10-A0BE19361285}" srcOrd="1" destOrd="0" presId="urn:microsoft.com/office/officeart/2005/8/layout/vList3#1"/>
    <dgm:cxn modelId="{CFAAEFC0-1F55-4C8C-B820-47524E0A0571}" type="presParOf" srcId="{33AEC36B-72D1-4CE7-9429-426BBF9E08E7}" destId="{5FB1C612-877C-482A-8B1D-0F670F85283D}" srcOrd="5" destOrd="0" presId="urn:microsoft.com/office/officeart/2005/8/layout/vList3#1"/>
    <dgm:cxn modelId="{CB5B7AE8-5809-45B8-8EB5-E756782DE0F9}" type="presParOf" srcId="{33AEC36B-72D1-4CE7-9429-426BBF9E08E7}" destId="{BC952470-87C0-4106-9B2D-BAD37A7C9728}" srcOrd="6" destOrd="0" presId="urn:microsoft.com/office/officeart/2005/8/layout/vList3#1"/>
    <dgm:cxn modelId="{919B89F3-A969-4DA6-AE16-1D5FC20450C5}" type="presParOf" srcId="{BC952470-87C0-4106-9B2D-BAD37A7C9728}" destId="{ABF3CB5B-B988-4E71-B464-34B1622B2E35}" srcOrd="0" destOrd="0" presId="urn:microsoft.com/office/officeart/2005/8/layout/vList3#1"/>
    <dgm:cxn modelId="{E83A3CA4-27BF-44B6-ABDA-B4A25B1E9D65}" type="presParOf" srcId="{BC952470-87C0-4106-9B2D-BAD37A7C9728}" destId="{35AAA73D-2F69-4C94-BF42-0CEBA8DF7EDC}" srcOrd="1" destOrd="0" presId="urn:microsoft.com/office/officeart/2005/8/layout/vList3#1"/>
    <dgm:cxn modelId="{C74D5A62-2EE1-4569-B9AD-FB8884EEC45E}" type="presParOf" srcId="{33AEC36B-72D1-4CE7-9429-426BBF9E08E7}" destId="{5DB7BE52-7BCF-4F13-8FCF-C07D2D148214}" srcOrd="7" destOrd="0" presId="urn:microsoft.com/office/officeart/2005/8/layout/vList3#1"/>
    <dgm:cxn modelId="{A0AE744F-AB5A-41BF-BACB-2356A7A388D6}" type="presParOf" srcId="{33AEC36B-72D1-4CE7-9429-426BBF9E08E7}" destId="{29280006-8E3F-49D2-9F2A-9358747B8525}" srcOrd="8" destOrd="0" presId="urn:microsoft.com/office/officeart/2005/8/layout/vList3#1"/>
    <dgm:cxn modelId="{AF424978-3F2C-4C57-AF19-B153FE0FDE1D}" type="presParOf" srcId="{29280006-8E3F-49D2-9F2A-9358747B8525}" destId="{0070B2A3-E159-41BC-8E31-544C0945EB61}" srcOrd="0" destOrd="0" presId="urn:microsoft.com/office/officeart/2005/8/layout/vList3#1"/>
    <dgm:cxn modelId="{B3650594-3A93-4700-B007-A2DFBFC41745}" type="presParOf" srcId="{29280006-8E3F-49D2-9F2A-9358747B8525}" destId="{86CCB049-58F9-4FC5-B5B2-8D645634E028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131F7-97E9-433A-B016-545B1E8480B9}">
      <dsp:nvSpPr>
        <dsp:cNvPr id="0" name=""/>
        <dsp:cNvSpPr/>
      </dsp:nvSpPr>
      <dsp:spPr>
        <a:xfrm rot="10800000">
          <a:off x="572705" y="5556"/>
          <a:ext cx="9558067" cy="938347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>
              <a:solidFill>
                <a:srgbClr val="002060"/>
              </a:solidFill>
              <a:latin typeface="Cambria" pitchFamily="18" charset="0"/>
            </a:rPr>
            <a:t>«Спичрайтер-оратор</a:t>
          </a:r>
          <a:r>
            <a:rPr lang="kk-KZ" altLang="en-US" sz="2800" kern="12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rPr>
            <a:t>» </a:t>
          </a:r>
          <a:endParaRPr lang="ru-RU" sz="2800" kern="1200" dirty="0">
            <a:solidFill>
              <a:srgbClr val="002060"/>
            </a:solidFill>
            <a:latin typeface="Cambria" pitchFamily="18" charset="0"/>
          </a:endParaRPr>
        </a:p>
      </dsp:txBody>
      <dsp:txXfrm rot="10800000">
        <a:off x="807292" y="5556"/>
        <a:ext cx="9323480" cy="938347"/>
      </dsp:txXfrm>
    </dsp:sp>
    <dsp:sp modelId="{7BEA72ED-07FA-4EC2-A89D-41C699D9DC83}">
      <dsp:nvSpPr>
        <dsp:cNvPr id="0" name=""/>
        <dsp:cNvSpPr/>
      </dsp:nvSpPr>
      <dsp:spPr>
        <a:xfrm>
          <a:off x="0" y="1877"/>
          <a:ext cx="938347" cy="93834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7563E-8336-4209-BD28-5EF535E22AE8}">
      <dsp:nvSpPr>
        <dsp:cNvPr id="0" name=""/>
        <dsp:cNvSpPr/>
      </dsp:nvSpPr>
      <dsp:spPr>
        <a:xfrm rot="10800000">
          <a:off x="572705" y="1224006"/>
          <a:ext cx="9558067" cy="938347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rPr>
            <a:t>Мастер проведения тренинга</a:t>
          </a:r>
        </a:p>
      </dsp:txBody>
      <dsp:txXfrm rot="10800000">
        <a:off x="807292" y="1224006"/>
        <a:ext cx="9323480" cy="938347"/>
      </dsp:txXfrm>
    </dsp:sp>
    <dsp:sp modelId="{C00872CB-4F3A-40A1-97FF-234D1F6BEB91}">
      <dsp:nvSpPr>
        <dsp:cNvPr id="0" name=""/>
        <dsp:cNvSpPr/>
      </dsp:nvSpPr>
      <dsp:spPr>
        <a:xfrm>
          <a:off x="0" y="1220328"/>
          <a:ext cx="938347" cy="938347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8DF8A-C46C-42E2-8C10-A0BE19361285}">
      <dsp:nvSpPr>
        <dsp:cNvPr id="0" name=""/>
        <dsp:cNvSpPr/>
      </dsp:nvSpPr>
      <dsp:spPr>
        <a:xfrm rot="10800000">
          <a:off x="572705" y="2442457"/>
          <a:ext cx="9558067" cy="938347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latin typeface="Cambria" panose="02040503050406030204" pitchFamily="18" charset="0"/>
            </a:rPr>
            <a:t>Турецкий язык</a:t>
          </a:r>
        </a:p>
      </dsp:txBody>
      <dsp:txXfrm rot="10800000">
        <a:off x="807292" y="2442457"/>
        <a:ext cx="9323480" cy="938347"/>
      </dsp:txXfrm>
    </dsp:sp>
    <dsp:sp modelId="{F47B2452-1DED-4021-B384-2DB90E6EF6CF}">
      <dsp:nvSpPr>
        <dsp:cNvPr id="0" name=""/>
        <dsp:cNvSpPr/>
      </dsp:nvSpPr>
      <dsp:spPr>
        <a:xfrm>
          <a:off x="0" y="2438778"/>
          <a:ext cx="938347" cy="938347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AA73D-2F69-4C94-BF42-0CEBA8DF7EDC}">
      <dsp:nvSpPr>
        <dsp:cNvPr id="0" name=""/>
        <dsp:cNvSpPr/>
      </dsp:nvSpPr>
      <dsp:spPr>
        <a:xfrm rot="10800000">
          <a:off x="655638" y="3683006"/>
          <a:ext cx="9558067" cy="938347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5" tIns="106680" rIns="199136" bIns="1066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rPr>
            <a:t>Тюркские языки (узбекский, уйгурский)</a:t>
          </a:r>
        </a:p>
      </dsp:txBody>
      <dsp:txXfrm rot="10800000">
        <a:off x="890225" y="3683006"/>
        <a:ext cx="9323480" cy="938347"/>
      </dsp:txXfrm>
    </dsp:sp>
    <dsp:sp modelId="{ABF3CB5B-B988-4E71-B464-34B1622B2E35}">
      <dsp:nvSpPr>
        <dsp:cNvPr id="0" name=""/>
        <dsp:cNvSpPr/>
      </dsp:nvSpPr>
      <dsp:spPr>
        <a:xfrm>
          <a:off x="0" y="3657229"/>
          <a:ext cx="938347" cy="938347"/>
        </a:xfrm>
        <a:prstGeom prst="ellipse">
          <a:avLst/>
        </a:prstGeom>
        <a:blipFill rotWithShape="0">
          <a:blip xmlns:r="http://schemas.openxmlformats.org/officeDocument/2006/relationships"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CB049-58F9-4FC5-B5B2-8D645634E028}">
      <dsp:nvSpPr>
        <dsp:cNvPr id="0" name=""/>
        <dsp:cNvSpPr/>
      </dsp:nvSpPr>
      <dsp:spPr>
        <a:xfrm rot="10800000">
          <a:off x="621892" y="4859690"/>
          <a:ext cx="9558067" cy="938347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5" tIns="106680" rIns="199136" bIns="10668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Теория перевода и межкультурная коммуникация</a:t>
          </a:r>
          <a:endParaRPr lang="ru-RU" sz="28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 rot="10800000">
        <a:off x="856479" y="4859690"/>
        <a:ext cx="9323480" cy="938347"/>
      </dsp:txXfrm>
    </dsp:sp>
    <dsp:sp modelId="{0070B2A3-E159-41BC-8E31-544C0945EB61}">
      <dsp:nvSpPr>
        <dsp:cNvPr id="0" name=""/>
        <dsp:cNvSpPr/>
      </dsp:nvSpPr>
      <dsp:spPr>
        <a:xfrm>
          <a:off x="0" y="4875680"/>
          <a:ext cx="938347" cy="938347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7038" y="1243013"/>
            <a:ext cx="60039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54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3013"/>
            <a:ext cx="60039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46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15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93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832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31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37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3013"/>
            <a:ext cx="60039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55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75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62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87750" y="384311"/>
            <a:ext cx="11137225" cy="139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4166370" y="-1357065"/>
            <a:ext cx="4579985" cy="1113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3609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2406" lvl="1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3609" lvl="2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4812" lvl="3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06015" lvl="4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87218" lvl="5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68421" lvl="6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49624" lvl="7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0827" lvl="8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574207" y="2050772"/>
            <a:ext cx="6117229" cy="278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924890" y="-652830"/>
            <a:ext cx="6117229" cy="81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3609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2406" lvl="1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3609" lvl="2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4812" lvl="3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06015" lvl="4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87218" lvl="5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68421" lvl="6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49624" lvl="7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0827" lvl="8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87750" y="384311"/>
            <a:ext cx="11137225" cy="139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87750" y="1921555"/>
            <a:ext cx="11137225" cy="457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3609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2406" lvl="1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3609" lvl="2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4812" lvl="3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06015" lvl="4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87218" lvl="5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68421" lvl="6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49624" lvl="7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0827" lvl="8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ctrTitle"/>
          </p:nvPr>
        </p:nvSpPr>
        <p:spPr>
          <a:xfrm>
            <a:off x="1614091" y="1181339"/>
            <a:ext cx="9684544" cy="251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3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ubTitle" idx="1"/>
          </p:nvPr>
        </p:nvSpPr>
        <p:spPr>
          <a:xfrm>
            <a:off x="1614091" y="3791312"/>
            <a:ext cx="9684544" cy="174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26"/>
            </a:lvl1pPr>
            <a:lvl2pPr lvl="1" algn="ctr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05"/>
            </a:lvl2pPr>
            <a:lvl3pPr lvl="2" algn="ctr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95"/>
            </a:lvl3pPr>
            <a:lvl4pPr lvl="3" algn="ctr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/>
            </a:lvl4pPr>
            <a:lvl5pPr lvl="4" algn="ctr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/>
            </a:lvl5pPr>
            <a:lvl6pPr lvl="5" algn="ctr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/>
            </a:lvl6pPr>
            <a:lvl7pPr lvl="6" algn="ctr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/>
            </a:lvl7pPr>
            <a:lvl8pPr lvl="7" algn="ctr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/>
            </a:lvl8pPr>
            <a:lvl9pPr lvl="8" algn="ctr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81025" y="1799579"/>
            <a:ext cx="11137225" cy="300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3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81025" y="4830623"/>
            <a:ext cx="11137225" cy="15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2406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526">
                <a:solidFill>
                  <a:srgbClr val="888888"/>
                </a:solidFill>
              </a:defRPr>
            </a:lvl1pPr>
            <a:lvl2pPr marL="962406" lvl="1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105">
                <a:solidFill>
                  <a:srgbClr val="888888"/>
                </a:solidFill>
              </a:defRPr>
            </a:lvl2pPr>
            <a:lvl3pPr marL="1443609" lvl="2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95">
                <a:solidFill>
                  <a:srgbClr val="888888"/>
                </a:solidFill>
              </a:defRPr>
            </a:lvl3pPr>
            <a:lvl4pPr marL="1924812" lvl="3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84">
                <a:solidFill>
                  <a:srgbClr val="888888"/>
                </a:solidFill>
              </a:defRPr>
            </a:lvl4pPr>
            <a:lvl5pPr marL="2406015" lvl="4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84">
                <a:solidFill>
                  <a:srgbClr val="888888"/>
                </a:solidFill>
              </a:defRPr>
            </a:lvl5pPr>
            <a:lvl6pPr marL="2887218" lvl="5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84">
                <a:solidFill>
                  <a:srgbClr val="888888"/>
                </a:solidFill>
              </a:defRPr>
            </a:lvl6pPr>
            <a:lvl7pPr marL="3368421" lvl="6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84">
                <a:solidFill>
                  <a:srgbClr val="888888"/>
                </a:solidFill>
              </a:defRPr>
            </a:lvl7pPr>
            <a:lvl8pPr marL="3849624" lvl="7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84">
                <a:solidFill>
                  <a:srgbClr val="888888"/>
                </a:solidFill>
              </a:defRPr>
            </a:lvl8pPr>
            <a:lvl9pPr marL="4330827" lvl="8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8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887750" y="384311"/>
            <a:ext cx="11137225" cy="139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87750" y="1921555"/>
            <a:ext cx="5487908" cy="457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3609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2406" lvl="1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3609" lvl="2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4812" lvl="3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06015" lvl="4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87218" lvl="5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68421" lvl="6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49624" lvl="7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0827" lvl="8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2"/>
          </p:nvPr>
        </p:nvSpPr>
        <p:spPr>
          <a:xfrm>
            <a:off x="6537067" y="1921555"/>
            <a:ext cx="5487908" cy="457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3609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2406" lvl="1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3609" lvl="2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4812" lvl="3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06015" lvl="4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87218" lvl="5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68421" lvl="6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49624" lvl="7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0827" lvl="8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89432" y="384311"/>
            <a:ext cx="11137225" cy="139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89432" y="1769502"/>
            <a:ext cx="5462687" cy="86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81203" lvl="0" indent="-2406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26" b="1"/>
            </a:lvl1pPr>
            <a:lvl2pPr marL="962406" lvl="1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05" b="1"/>
            </a:lvl2pPr>
            <a:lvl3pPr marL="1443609" lvl="2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95" b="1"/>
            </a:lvl3pPr>
            <a:lvl4pPr marL="1924812" lvl="3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4pPr>
            <a:lvl5pPr marL="2406015" lvl="4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5pPr>
            <a:lvl6pPr marL="2887218" lvl="5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6pPr>
            <a:lvl7pPr marL="3368421" lvl="6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7pPr>
            <a:lvl8pPr marL="3849624" lvl="7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8pPr>
            <a:lvl9pPr marL="4330827" lvl="8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889432" y="2636707"/>
            <a:ext cx="5462687" cy="3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3609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2406" lvl="1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3609" lvl="2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4812" lvl="3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06015" lvl="4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87218" lvl="5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68421" lvl="6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49624" lvl="7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0827" lvl="8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3"/>
          </p:nvPr>
        </p:nvSpPr>
        <p:spPr>
          <a:xfrm>
            <a:off x="6537067" y="1769502"/>
            <a:ext cx="5489590" cy="86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81203" lvl="0" indent="-2406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26" b="1"/>
            </a:lvl1pPr>
            <a:lvl2pPr marL="962406" lvl="1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05" b="1"/>
            </a:lvl2pPr>
            <a:lvl3pPr marL="1443609" lvl="2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95" b="1"/>
            </a:lvl3pPr>
            <a:lvl4pPr marL="1924812" lvl="3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4pPr>
            <a:lvl5pPr marL="2406015" lvl="4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5pPr>
            <a:lvl6pPr marL="2887218" lvl="5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6pPr>
            <a:lvl7pPr marL="3368421" lvl="6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7pPr>
            <a:lvl8pPr marL="3849624" lvl="7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8pPr>
            <a:lvl9pPr marL="4330827" lvl="8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4"/>
          </p:nvPr>
        </p:nvSpPr>
        <p:spPr>
          <a:xfrm>
            <a:off x="6537067" y="2636707"/>
            <a:ext cx="5489590" cy="3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3609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2406" lvl="1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3609" lvl="2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4812" lvl="3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06015" lvl="4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87218" lvl="5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68421" lvl="6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49624" lvl="7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0827" lvl="8" indent="-3609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87750" y="384311"/>
            <a:ext cx="11137225" cy="139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89432" y="481224"/>
            <a:ext cx="4164690" cy="168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36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5489590" y="1039311"/>
            <a:ext cx="6537067" cy="51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454470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368"/>
            </a:lvl1pPr>
            <a:lvl2pPr marL="962406" lvl="1" indent="-427736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47"/>
            </a:lvl2pPr>
            <a:lvl3pPr marL="1443609" lvl="2" indent="-401003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26"/>
            </a:lvl3pPr>
            <a:lvl4pPr marL="1924812" lvl="3" indent="-374269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5"/>
            </a:lvl4pPr>
            <a:lvl5pPr marL="2406015" lvl="4" indent="-374269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5"/>
            </a:lvl5pPr>
            <a:lvl6pPr marL="2887218" lvl="5" indent="-374269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5"/>
            </a:lvl6pPr>
            <a:lvl7pPr marL="3368421" lvl="6" indent="-374269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5"/>
            </a:lvl7pPr>
            <a:lvl8pPr marL="3849624" lvl="7" indent="-374269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5"/>
            </a:lvl8pPr>
            <a:lvl9pPr marL="4330827" lvl="8" indent="-374269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5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889432" y="2165509"/>
            <a:ext cx="4164690" cy="401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2406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/>
            </a:lvl1pPr>
            <a:lvl2pPr marL="962406" lvl="1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74"/>
            </a:lvl2pPr>
            <a:lvl3pPr marL="1443609" lvl="2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63"/>
            </a:lvl3pPr>
            <a:lvl4pPr marL="1924812" lvl="3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4pPr>
            <a:lvl5pPr marL="2406015" lvl="4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5pPr>
            <a:lvl6pPr marL="2887218" lvl="5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6pPr>
            <a:lvl7pPr marL="3368421" lvl="6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7pPr>
            <a:lvl8pPr marL="3849624" lvl="7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8pPr>
            <a:lvl9pPr marL="4330827" lvl="8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89432" y="481224"/>
            <a:ext cx="4164690" cy="168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36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5489590" y="1039311"/>
            <a:ext cx="6537067" cy="51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9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5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889432" y="2165509"/>
            <a:ext cx="4164690" cy="401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1203" lvl="0" indent="-240602" algn="l">
              <a:lnSpc>
                <a:spcPct val="90000"/>
              </a:lnSpc>
              <a:spcBef>
                <a:spcPts val="105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4"/>
            </a:lvl1pPr>
            <a:lvl2pPr marL="962406" lvl="1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74"/>
            </a:lvl2pPr>
            <a:lvl3pPr marL="1443609" lvl="2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63"/>
            </a:lvl3pPr>
            <a:lvl4pPr marL="1924812" lvl="3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4pPr>
            <a:lvl5pPr marL="2406015" lvl="4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5pPr>
            <a:lvl6pPr marL="2887218" lvl="5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6pPr>
            <a:lvl7pPr marL="3368421" lvl="6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7pPr>
            <a:lvl8pPr marL="3849624" lvl="7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8pPr>
            <a:lvl9pPr marL="4330827" lvl="8" indent="-240602" algn="l">
              <a:lnSpc>
                <a:spcPct val="90000"/>
              </a:lnSpc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3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87750" y="384311"/>
            <a:ext cx="11137225" cy="139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87750" y="1921555"/>
            <a:ext cx="11137225" cy="457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87750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277340" y="6690354"/>
            <a:ext cx="4358045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9119612" y="6690354"/>
            <a:ext cx="2905363" cy="3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0714" y="4361931"/>
            <a:ext cx="705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Стратегия института филологии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kk-KZ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на </a:t>
            </a:r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2021-2025 годы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57" y="880890"/>
            <a:ext cx="993596" cy="9935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7287381" y="4097424"/>
            <a:ext cx="4629150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301887"/>
            <a:ext cx="8302520" cy="6226891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601956" y="2095500"/>
            <a:ext cx="0" cy="18003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96135" y="921374"/>
            <a:ext cx="2716590" cy="62969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ВСЕГО – 15, АККРЕДИТАЦИЯ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АРТА 4.05.2019 - 23.05.2026 (7 ЛЕТ) – 1</a:t>
            </a:r>
            <a:r>
              <a:rPr lang="kk-K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0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ОП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360" y="960120"/>
            <a:ext cx="104546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6В01701 –Казахский язык и литература</a:t>
            </a: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7М01701 –Казахский язык и литература</a:t>
            </a: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8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D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01701 – Казахский язык и литература</a:t>
            </a:r>
          </a:p>
          <a:p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6В01702 – Казахский язык и литература в школах с неказахским языком обучения</a:t>
            </a:r>
            <a:endParaRPr lang="kk-KZ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7М01702 – Казахский язык и литература в школах с неказахским языком обучения</a:t>
            </a:r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en-US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8В01704 –Казахский язык и литература в школах с неказахским языком обучения</a:t>
            </a:r>
          </a:p>
          <a:p>
            <a:pPr marL="300752" indent="-300752">
              <a:buFont typeface="Wingdings" panose="05000000000000000000" pitchFamily="2" charset="2"/>
              <a:buChar char="q"/>
            </a:pP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6В02302 – Филология</a:t>
            </a: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7M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02301 – Филология</a:t>
            </a: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8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D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02301 – Филология</a:t>
            </a:r>
          </a:p>
          <a:p>
            <a:endParaRPr lang="ru-RU" sz="1600" b="1" dirty="0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6B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01703 –Русский язык и литература</a:t>
            </a: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7M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01703 –Русский язык и литература</a:t>
            </a: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8D01702 – Русский язык и литература</a:t>
            </a:r>
          </a:p>
          <a:p>
            <a:pPr marL="300752" indent="-300752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cs typeface="Times New Roman"/>
              <a:sym typeface="Times New Roman"/>
            </a:endParaRPr>
          </a:p>
          <a:p>
            <a:pPr marL="300752" indent="-300752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6В01704 – Русский язык и литература в школах с нерусским языком обучения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7M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01704 – Русский язык и литература в школах с нерусским языком обучения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8D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01705 – Русский язык и литература в школах с нерусским языком обучения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52326" y="2011679"/>
            <a:ext cx="877252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98045" y="3216727"/>
            <a:ext cx="877252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6125" y="4308565"/>
            <a:ext cx="877252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2325" y="5449387"/>
            <a:ext cx="877252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08"/>
          <p:cNvSpPr/>
          <p:nvPr/>
        </p:nvSpPr>
        <p:spPr>
          <a:xfrm>
            <a:off x="576125" y="149630"/>
            <a:ext cx="1018893" cy="771744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1.3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5018" y="354192"/>
            <a:ext cx="9671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1.3.1. СОВЕРШЕНСТВОВАНИЕ СОДЕРЖАНИЯ ОБРАЗОВАТЕЛЬНЫХ ПРОГРАММ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547" y="6715542"/>
            <a:ext cx="8422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>
                    <a:alpha val="92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 С ВЫСОКОЙ АКАДЕМИЧЕСКОЙ КУЛЬТУРОЙ</a:t>
            </a:r>
          </a:p>
        </p:txBody>
      </p:sp>
    </p:spTree>
    <p:extLst>
      <p:ext uri="{BB962C8B-B14F-4D97-AF65-F5344CB8AC3E}">
        <p14:creationId xmlns:p14="http://schemas.microsoft.com/office/powerpoint/2010/main" val="375153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8"/>
          <p:cNvSpPr/>
          <p:nvPr/>
        </p:nvSpPr>
        <p:spPr>
          <a:xfrm>
            <a:off x="576125" y="20270"/>
            <a:ext cx="1018893" cy="748934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1.3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5018" y="129643"/>
            <a:ext cx="9671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1.3.2. СОВЕРШЕНСТВОВАНИЕ СОДЕРЖАНИЯ ОБРАЗОВАТЕЛЬНЫХ ПРОГРАММ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91653"/>
              </p:ext>
            </p:extLst>
          </p:nvPr>
        </p:nvGraphicFramePr>
        <p:xfrm>
          <a:off x="0" y="850068"/>
          <a:ext cx="12912724" cy="5919314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560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7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4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19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Индикаторы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факт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программ высшего и послевузовского образования</a:t>
                      </a: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 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3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2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новых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разработанных образовательных программ высшего и послевузовского образования</a:t>
                      </a: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1-2021 –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Казахский и русский язык и литература </a:t>
                      </a: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(бакалавр)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1-2022</a:t>
                      </a:r>
                      <a:r>
                        <a:rPr lang="kk-KZ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–</a:t>
                      </a:r>
                      <a:r>
                        <a:rPr lang="kk-KZ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Филология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7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Двудипломная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ОП</a:t>
                      </a:r>
                      <a:r>
                        <a:rPr lang="ru-RU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Казанский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федеральный университет, магистратура)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1-2023 –</a:t>
                      </a:r>
                      <a:r>
                        <a:rPr lang="kk-KZ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Казахский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язык и литература (</a:t>
                      </a:r>
                      <a:r>
                        <a:rPr lang="ru-RU" sz="17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Двудипломная</a:t>
                      </a:r>
                      <a:r>
                        <a:rPr lang="ru-RU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ОП,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Уфимский государственный университет)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1-2024 –</a:t>
                      </a:r>
                      <a:r>
                        <a:rPr lang="kk-KZ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Русский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язык и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литература (</a:t>
                      </a:r>
                      <a:r>
                        <a:rPr lang="ru-RU" sz="17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Двудипломная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ОП,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РУДН)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7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3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Доля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научно-исследовательской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проектной компоненты</a:t>
                      </a:r>
                      <a:r>
                        <a:rPr lang="ru-RU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содержании образовательных программ</a:t>
                      </a: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30%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30%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0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4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дополнительных образовательных программ</a:t>
                      </a: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05" marR="45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«Спичрайтер-оратор» Мастер проведения тренинга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Языковая коммуникация и перевод</a:t>
                      </a:r>
                    </a:p>
                  </a:txBody>
                  <a:tcPr marL="45705" marR="4570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4590" y="6688610"/>
            <a:ext cx="8422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>
                    <a:alpha val="92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 С ВЫСОКОЙ АКАДЕМИЧЕСКОЙ КУЛЬТУРОЙ</a:t>
            </a:r>
          </a:p>
        </p:txBody>
      </p:sp>
    </p:spTree>
    <p:extLst>
      <p:ext uri="{BB962C8B-B14F-4D97-AF65-F5344CB8AC3E}">
        <p14:creationId xmlns:p14="http://schemas.microsoft.com/office/powerpoint/2010/main" val="366372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0517868"/>
              </p:ext>
            </p:extLst>
          </p:nvPr>
        </p:nvGraphicFramePr>
        <p:xfrm>
          <a:off x="449180" y="1427748"/>
          <a:ext cx="12159916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4590" y="6688610"/>
            <a:ext cx="8422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>
                    <a:alpha val="92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 С ВЫСОКОЙ АКАДЕМИЧЕСКОЙ КУЛЬТУРОЙ</a:t>
            </a:r>
          </a:p>
        </p:txBody>
      </p:sp>
      <p:sp>
        <p:nvSpPr>
          <p:cNvPr id="8" name="Oval 108"/>
          <p:cNvSpPr/>
          <p:nvPr/>
        </p:nvSpPr>
        <p:spPr>
          <a:xfrm>
            <a:off x="576125" y="164125"/>
            <a:ext cx="1018893" cy="733650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1.3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5018" y="330052"/>
            <a:ext cx="9671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1.3.3. СОВЕРШЕНСТВОВАНИЕ СОДЕРЖАНИЯ ОБРАЗОВАТЕЛЬНЫХ ПРОГРАММ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8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8"/>
          <p:cNvSpPr/>
          <p:nvPr/>
        </p:nvSpPr>
        <p:spPr>
          <a:xfrm>
            <a:off x="745739" y="29245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2.1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210" y="484369"/>
            <a:ext cx="10172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2.1.1.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УСИЛЕНИЕ НАУЧНО-ИССЛЕДОВАТЕЛЬСКОЙ И ПРОЕКТНОЙ ДЕЯТЕЛЬНОСТИ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7937" y="6622770"/>
            <a:ext cx="11141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УНИВЕРСИТЕТ КАК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ЛИДЕР ИННОВАЦИЙ В ПЕДАГОГИЧЕСКОЙ НАУКЕ И ИССЛЕДОВАНИЯХ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94803"/>
              </p:ext>
            </p:extLst>
          </p:nvPr>
        </p:nvGraphicFramePr>
        <p:xfrm>
          <a:off x="0" y="2197477"/>
          <a:ext cx="12912725" cy="287422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2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03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6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4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Название проекта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Ответственная кафедра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4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</a:rPr>
                        <a:t>1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"Формирование языковой личности будущего специалиста-филолога: инновационно-организационные формы и методы»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теории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методики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казахского языкознания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5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dirty="0"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</a:rPr>
                        <a:t> 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Актуальные проблемы  лингвистики и литературоведения, методика преподавания языка и литературы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</a:rPr>
                        <a:t>Кафедра русского языка и литературы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D77496-8BFC-4F11-AE9D-EEA50C143B93}"/>
              </a:ext>
            </a:extLst>
          </p:cNvPr>
          <p:cNvSpPr/>
          <p:nvPr/>
        </p:nvSpPr>
        <p:spPr>
          <a:xfrm>
            <a:off x="3741190" y="1480558"/>
            <a:ext cx="61114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Инициативные проекты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39522"/>
              </p:ext>
            </p:extLst>
          </p:nvPr>
        </p:nvGraphicFramePr>
        <p:xfrm>
          <a:off x="0" y="5071327"/>
          <a:ext cx="12912725" cy="7792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2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03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6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3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Методика преподавания казахской литературы в 11 классе на основе национальных ценностей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71500" algn="l"/>
                        </a:tabLst>
                      </a:pPr>
                      <a:r>
                        <a:rPr lang="kk-KZ" sz="2000" b="0" baseline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казахской литературы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61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18274"/>
              </p:ext>
            </p:extLst>
          </p:nvPr>
        </p:nvGraphicFramePr>
        <p:xfrm>
          <a:off x="1" y="1427745"/>
          <a:ext cx="12912725" cy="5069307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076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8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7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0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80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14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Целевые индикаторы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Ед. измерение </a:t>
                      </a: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2020-2021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План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Факт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3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фундаментальных и прикладных проектов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2+2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Төменде толық ақпарат көрсетілді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0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научных публикаций, опубликованных в журналах с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импакт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-фактором, входящих в научные базы данных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Ѕсор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ѕ,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Web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2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журналах комитета по контролю в сфере образования и науки Министерства образования и науки Республики Казахстан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86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3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Статьи в сборниках международных конференций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80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83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4265" y="6802384"/>
            <a:ext cx="11141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УНИВЕРСИТЕТ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КАК ЛИДЕР ИННОВАЦИЙ В ПЕДАГОГИЧЕСКОЙ НАУКЕ И ИССЛЕДОВАНИЯХ</a:t>
            </a:r>
          </a:p>
        </p:txBody>
      </p:sp>
      <p:sp>
        <p:nvSpPr>
          <p:cNvPr id="6" name="Oval 108"/>
          <p:cNvSpPr/>
          <p:nvPr/>
        </p:nvSpPr>
        <p:spPr>
          <a:xfrm>
            <a:off x="745739" y="105445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2.1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210" y="484369"/>
            <a:ext cx="918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2.1.1.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УСИЛЕНИЕ НАУЧНО-ИССЛЕДОВАТЕЛЬСКОЙ И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2025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29899"/>
              </p:ext>
            </p:extLst>
          </p:nvPr>
        </p:nvGraphicFramePr>
        <p:xfrm>
          <a:off x="-1" y="1443788"/>
          <a:ext cx="12912725" cy="5127984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838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2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63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2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828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65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Индикаторы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Ед. измерение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2020-2021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План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9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проектов, выполняемых в рамках программно-целевого и грантового финансирования МОН РК</a:t>
                      </a: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+2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проектов, реализуемых в рамках международных программ</a:t>
                      </a: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обучающихся (MS</a:t>
                      </a: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ru-RU" sz="1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PhD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), участвующих в научных проектах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человек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Start-up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проектов</a:t>
                      </a: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обучающихся, привлеченных к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Start-up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проектам (BA-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MSc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PhD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9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опубликованных монографий по результатам проведенных научных исследований</a:t>
                      </a: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учебников, учебных пособий</a:t>
                      </a: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22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охранных документов на объекты промышленной собственности (патенты на изобретения, полезные модели, авторские свидетельства)</a:t>
                      </a: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5" marR="6235" marT="62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801" marR="51801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4265" y="6802384"/>
            <a:ext cx="11141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УНИВЕРСИТЕТ КАК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ЛИДЕР ИННОВАЦИЙ В ПЕДАГОГИЧЕСКОЙ НАУКЕ И ИССЛЕДОВАНИЯХ</a:t>
            </a:r>
          </a:p>
        </p:txBody>
      </p:sp>
      <p:sp>
        <p:nvSpPr>
          <p:cNvPr id="7" name="Oval 108"/>
          <p:cNvSpPr/>
          <p:nvPr/>
        </p:nvSpPr>
        <p:spPr>
          <a:xfrm>
            <a:off x="745739" y="105445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2.1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3462" y="484369"/>
            <a:ext cx="918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2.1.1.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УСИЛЕНИЕ НАУЧНО-ИССЛЕДОВАТЕЛЬСКОЙ И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54115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0398" y="918585"/>
            <a:ext cx="2961067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tabLst>
                <a:tab pos="180340" algn="l"/>
              </a:tabLs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Фундаментальные проекты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879809"/>
            <a:ext cx="11141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УНИВЕРСИТЕТ КАК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ЛИДЕР ИННОВАЦИЙ В ПЕДАГОГИЧЕСКОЙ НАУКЕ И ИССЛЕДОВАНИЯХ</a:t>
            </a:r>
          </a:p>
        </p:txBody>
      </p:sp>
      <p:sp>
        <p:nvSpPr>
          <p:cNvPr id="6" name="Oval 108"/>
          <p:cNvSpPr/>
          <p:nvPr/>
        </p:nvSpPr>
        <p:spPr>
          <a:xfrm>
            <a:off x="745739" y="105445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2.1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210" y="484369"/>
            <a:ext cx="918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2.1.1.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УСИЛЕНИЕ НАУЧНО-ИССЛЕДОВАТЕЛЬСКОЙ И ПРОЕКТНОЙ ДЕЯТЕЛЬНОСТИ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34357"/>
              </p:ext>
            </p:extLst>
          </p:nvPr>
        </p:nvGraphicFramePr>
        <p:xfrm>
          <a:off x="0" y="1312214"/>
          <a:ext cx="12912725" cy="5395754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54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2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10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29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16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2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темы научно-исследовательских работ,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реализация,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</a:t>
                      </a: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ФИО руководителя/исполнителя проекта</a:t>
                      </a: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Кафедра 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Заказчик, объем финансирования</a:t>
                      </a: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СМИ Казахстана в условиях глобализации и их влияние на духовную модернизацию (лингвистический аспект) в 2018-2020 гг.</a:t>
                      </a: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В.И. Жумагулова,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(Г.А. Кажигалиева,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          Г.А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. Орынханова, А.А. Задаева,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2 магистранта)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русского языка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литературы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27 257 925 тенге.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6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"Лингвистические основы и мультимедийные технологии создания интерактивных обучающих программ, связанных с переходом на латинскую графику" (2018-2020 г. г.)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Г.Салгараева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(Т.Н.Ермекова,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Ғ.Б. Шойбекова,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Ж.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Базаева,</a:t>
                      </a:r>
                      <a:r>
                        <a:rPr lang="kk-KZ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докторант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теории и методики казахского языкознания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Совместный проект с кафедрой информатики</a:t>
                      </a: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15 000 000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8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Создание цифрового контента для методической поддержки казахстанских сельских учителей русского языка и литературы в организации образовательного процесса в формате дистанционного обучения</a:t>
                      </a: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Ж.К. Киынова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(Г.А. Орынханова, А.Т. Оналбаева, докторант)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русского языка и литературы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54 000000 тенге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"Изучение казахского языка через цифровые ресурсы на основе национального бренда»</a:t>
                      </a: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Л.  Ибраимова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(Т. Ермекова, Ж. Сулейменова,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Д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. Рыскулбек)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теории и методики казахского языкознания</a:t>
                      </a: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41 000 000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556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Всего – 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78" marR="450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43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60638" y="3119438"/>
            <a:ext cx="1291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12" y="6722173"/>
            <a:ext cx="11141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УНИВЕРСИТЕТ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КАК ЛИДЕР ИННОВАЦИЙ В ПЕДАГОГИЧЕСКОЙ НАУКЕ И ИССЛЕДОВАНИЯХ</a:t>
            </a:r>
          </a:p>
        </p:txBody>
      </p:sp>
      <p:sp>
        <p:nvSpPr>
          <p:cNvPr id="7" name="Oval 108"/>
          <p:cNvSpPr/>
          <p:nvPr/>
        </p:nvSpPr>
        <p:spPr>
          <a:xfrm>
            <a:off x="745739" y="100573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2.2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210" y="479497"/>
            <a:ext cx="1091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2.2.1.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УКРЕПЛЕНИЕ НАУЧНОГО ПОТЕНЦИАЛА ПРОФЕССОРСКО-ПРЕПОДАВАТЕЛЬСКОГО СОСТАВА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04736"/>
              </p:ext>
            </p:extLst>
          </p:nvPr>
        </p:nvGraphicFramePr>
        <p:xfrm>
          <a:off x="352928" y="1378793"/>
          <a:ext cx="12127830" cy="538623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32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6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37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2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87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061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809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355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русского языка и литературы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теории и методики казахского языкознания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Кафедра казахской литературы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201</a:t>
                      </a: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201</a:t>
                      </a: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учебников, учебных пособий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8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монографий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Словарь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Авторское свидетельство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2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5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3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5 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31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41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34810"/>
              </p:ext>
            </p:extLst>
          </p:nvPr>
        </p:nvGraphicFramePr>
        <p:xfrm>
          <a:off x="-1" y="1395664"/>
          <a:ext cx="12912726" cy="4989307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41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6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591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6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1.1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Международные конференции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1. «Наследие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Абая –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источник </a:t>
                      </a: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духовных ценностей»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2. «Гуманитарные науки в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тюркологическом </a:t>
                      </a: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пространстве: историческая преемственность и взаимодействие»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6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1.2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Республиканские конференции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1. Ярмарка педагогических идей, организованная в честь профессора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                                   А</a:t>
                      </a: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Аблакова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2. «Наследие Абая: модернизация духовных ценностей и национального сознания»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45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70993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1.3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Круглый стол 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3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68580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1.«Педагогическая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практика –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начало </a:t>
                      </a: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профессиональной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деятельности»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68580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2. </a:t>
                      </a: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Научно-методические аспекты взаимодействия школы и вуза в реализации обновленной образовательной программы»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68580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3. Республиканские вебинары, связанные с дистанционным обучением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32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1.4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Научный семинар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Для студентов, магистрантов, докторантов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1.5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Авторские курсы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22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Для школьных учителей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427910"/>
            <a:ext cx="11141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УНИВЕРСИТЕТ, КАК ЛИДЕР ИННОВАЦИЙ В ПЕДАГОГИЧЕСКОЙ НАУКЕ И ИССЛЕДОВАНИЯХ</a:t>
            </a:r>
          </a:p>
        </p:txBody>
      </p:sp>
      <p:sp>
        <p:nvSpPr>
          <p:cNvPr id="7" name="Oval 108"/>
          <p:cNvSpPr/>
          <p:nvPr/>
        </p:nvSpPr>
        <p:spPr>
          <a:xfrm>
            <a:off x="745739" y="105445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2.1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210" y="484369"/>
            <a:ext cx="1096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2.2.2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. УКРЕПЛЕНИЕ НАУЧНОГО ПОТЕНЦИАЛА ПРОФЕССОРСКО-ПРЕПОДАВАТЕЛЬСКОГО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27270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88841114"/>
              </p:ext>
            </p:extLst>
          </p:nvPr>
        </p:nvGraphicFramePr>
        <p:xfrm>
          <a:off x="-266700" y="533401"/>
          <a:ext cx="5238749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42081052"/>
              </p:ext>
            </p:extLst>
          </p:nvPr>
        </p:nvGraphicFramePr>
        <p:xfrm>
          <a:off x="3504671" y="0"/>
          <a:ext cx="7144279" cy="38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45359943"/>
              </p:ext>
            </p:extLst>
          </p:nvPr>
        </p:nvGraphicFramePr>
        <p:xfrm>
          <a:off x="7048501" y="1958887"/>
          <a:ext cx="6991350" cy="486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555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264920" y="0"/>
            <a:ext cx="390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</a:rPr>
              <a:t>   МИССИЯ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9" name="Group 145"/>
          <p:cNvGrpSpPr/>
          <p:nvPr/>
        </p:nvGrpSpPr>
        <p:grpSpPr>
          <a:xfrm>
            <a:off x="276024" y="2590921"/>
            <a:ext cx="817563" cy="827088"/>
            <a:chOff x="2711451" y="4003676"/>
            <a:chExt cx="817563" cy="827088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2711451" y="4003676"/>
              <a:ext cx="817563" cy="827088"/>
            </a:xfrm>
            <a:custGeom>
              <a:avLst/>
              <a:gdLst>
                <a:gd name="T0" fmla="*/ 256 w 256"/>
                <a:gd name="T1" fmla="*/ 216 h 256"/>
                <a:gd name="T2" fmla="*/ 216 w 256"/>
                <a:gd name="T3" fmla="*/ 256 h 256"/>
                <a:gd name="T4" fmla="*/ 40 w 256"/>
                <a:gd name="T5" fmla="*/ 256 h 256"/>
                <a:gd name="T6" fmla="*/ 0 w 256"/>
                <a:gd name="T7" fmla="*/ 216 h 256"/>
                <a:gd name="T8" fmla="*/ 0 w 256"/>
                <a:gd name="T9" fmla="*/ 40 h 256"/>
                <a:gd name="T10" fmla="*/ 40 w 256"/>
                <a:gd name="T11" fmla="*/ 0 h 256"/>
                <a:gd name="T12" fmla="*/ 216 w 256"/>
                <a:gd name="T13" fmla="*/ 0 h 256"/>
                <a:gd name="T14" fmla="*/ 256 w 256"/>
                <a:gd name="T15" fmla="*/ 40 h 256"/>
                <a:gd name="T16" fmla="*/ 256 w 256"/>
                <a:gd name="T17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6">
                  <a:moveTo>
                    <a:pt x="256" y="216"/>
                  </a:moveTo>
                  <a:cubicBezTo>
                    <a:pt x="256" y="238"/>
                    <a:pt x="238" y="256"/>
                    <a:pt x="216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18" y="256"/>
                    <a:pt x="0" y="238"/>
                    <a:pt x="0" y="2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38" y="0"/>
                    <a:pt x="256" y="18"/>
                    <a:pt x="256" y="40"/>
                  </a:cubicBezTo>
                  <a:lnTo>
                    <a:pt x="256" y="2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2797176" y="4087813"/>
              <a:ext cx="636588" cy="646113"/>
            </a:xfrm>
            <a:custGeom>
              <a:avLst/>
              <a:gdLst>
                <a:gd name="T0" fmla="*/ 109 w 199"/>
                <a:gd name="T1" fmla="*/ 24 h 200"/>
                <a:gd name="T2" fmla="*/ 23 w 199"/>
                <a:gd name="T3" fmla="*/ 24 h 200"/>
                <a:gd name="T4" fmla="*/ 23 w 199"/>
                <a:gd name="T5" fmla="*/ 110 h 200"/>
                <a:gd name="T6" fmla="*/ 105 w 199"/>
                <a:gd name="T7" fmla="*/ 114 h 200"/>
                <a:gd name="T8" fmla="*/ 118 w 199"/>
                <a:gd name="T9" fmla="*/ 128 h 200"/>
                <a:gd name="T10" fmla="*/ 121 w 199"/>
                <a:gd name="T11" fmla="*/ 142 h 200"/>
                <a:gd name="T12" fmla="*/ 174 w 199"/>
                <a:gd name="T13" fmla="*/ 194 h 200"/>
                <a:gd name="T14" fmla="*/ 193 w 199"/>
                <a:gd name="T15" fmla="*/ 194 h 200"/>
                <a:gd name="T16" fmla="*/ 193 w 199"/>
                <a:gd name="T17" fmla="*/ 175 h 200"/>
                <a:gd name="T18" fmla="*/ 141 w 199"/>
                <a:gd name="T19" fmla="*/ 122 h 200"/>
                <a:gd name="T20" fmla="*/ 127 w 199"/>
                <a:gd name="T21" fmla="*/ 119 h 200"/>
                <a:gd name="T22" fmla="*/ 113 w 199"/>
                <a:gd name="T23" fmla="*/ 105 h 200"/>
                <a:gd name="T24" fmla="*/ 109 w 199"/>
                <a:gd name="T25" fmla="*/ 24 h 200"/>
                <a:gd name="T26" fmla="*/ 30 w 199"/>
                <a:gd name="T27" fmla="*/ 103 h 200"/>
                <a:gd name="T28" fmla="*/ 30 w 199"/>
                <a:gd name="T29" fmla="*/ 31 h 200"/>
                <a:gd name="T30" fmla="*/ 102 w 199"/>
                <a:gd name="T31" fmla="*/ 31 h 200"/>
                <a:gd name="T32" fmla="*/ 102 w 199"/>
                <a:gd name="T33" fmla="*/ 103 h 200"/>
                <a:gd name="T34" fmla="*/ 30 w 199"/>
                <a:gd name="T35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200">
                  <a:moveTo>
                    <a:pt x="109" y="24"/>
                  </a:moveTo>
                  <a:cubicBezTo>
                    <a:pt x="86" y="0"/>
                    <a:pt x="47" y="0"/>
                    <a:pt x="23" y="24"/>
                  </a:cubicBezTo>
                  <a:cubicBezTo>
                    <a:pt x="0" y="48"/>
                    <a:pt x="0" y="86"/>
                    <a:pt x="23" y="110"/>
                  </a:cubicBezTo>
                  <a:cubicBezTo>
                    <a:pt x="45" y="132"/>
                    <a:pt x="81" y="134"/>
                    <a:pt x="105" y="114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6" y="132"/>
                    <a:pt x="117" y="138"/>
                    <a:pt x="121" y="142"/>
                  </a:cubicBezTo>
                  <a:cubicBezTo>
                    <a:pt x="174" y="194"/>
                    <a:pt x="174" y="194"/>
                    <a:pt x="174" y="194"/>
                  </a:cubicBezTo>
                  <a:cubicBezTo>
                    <a:pt x="179" y="200"/>
                    <a:pt x="188" y="200"/>
                    <a:pt x="193" y="194"/>
                  </a:cubicBezTo>
                  <a:cubicBezTo>
                    <a:pt x="199" y="189"/>
                    <a:pt x="199" y="180"/>
                    <a:pt x="193" y="175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7" y="118"/>
                    <a:pt x="132" y="117"/>
                    <a:pt x="127" y="119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33" y="82"/>
                    <a:pt x="131" y="46"/>
                    <a:pt x="109" y="24"/>
                  </a:cubicBezTo>
                  <a:close/>
                  <a:moveTo>
                    <a:pt x="30" y="103"/>
                  </a:moveTo>
                  <a:cubicBezTo>
                    <a:pt x="11" y="83"/>
                    <a:pt x="11" y="51"/>
                    <a:pt x="30" y="31"/>
                  </a:cubicBezTo>
                  <a:cubicBezTo>
                    <a:pt x="50" y="11"/>
                    <a:pt x="82" y="11"/>
                    <a:pt x="102" y="31"/>
                  </a:cubicBezTo>
                  <a:cubicBezTo>
                    <a:pt x="122" y="51"/>
                    <a:pt x="122" y="83"/>
                    <a:pt x="102" y="103"/>
                  </a:cubicBezTo>
                  <a:cubicBezTo>
                    <a:pt x="82" y="123"/>
                    <a:pt x="50" y="123"/>
                    <a:pt x="3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7" name="Freeform 10"/>
          <p:cNvSpPr>
            <a:spLocks/>
          </p:cNvSpPr>
          <p:nvPr/>
        </p:nvSpPr>
        <p:spPr bwMode="auto">
          <a:xfrm>
            <a:off x="276025" y="1364099"/>
            <a:ext cx="817563" cy="827088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 147"/>
          <p:cNvSpPr/>
          <p:nvPr/>
        </p:nvSpPr>
        <p:spPr>
          <a:xfrm>
            <a:off x="1274563" y="1135228"/>
            <a:ext cx="1112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Подготовка креативных специалистов, отвечающих современным требованиям, конкурентоспособных, компетентных в области педагогической науки и практики, востребованных на рынке труда, склонных к эффективному профессиональному самосовершенствованию.</a:t>
            </a:r>
          </a:p>
        </p:txBody>
      </p:sp>
      <p:cxnSp>
        <p:nvCxnSpPr>
          <p:cNvPr id="47" name="Straight Connector 152"/>
          <p:cNvCxnSpPr/>
          <p:nvPr/>
        </p:nvCxnSpPr>
        <p:spPr>
          <a:xfrm rot="10800000">
            <a:off x="144334" y="3448955"/>
            <a:ext cx="4542159" cy="36441"/>
          </a:xfrm>
          <a:prstGeom prst="line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356990" y="1481662"/>
            <a:ext cx="636588" cy="646113"/>
          </a:xfrm>
          <a:custGeom>
            <a:avLst/>
            <a:gdLst>
              <a:gd name="T0" fmla="*/ 109 w 199"/>
              <a:gd name="T1" fmla="*/ 24 h 200"/>
              <a:gd name="T2" fmla="*/ 23 w 199"/>
              <a:gd name="T3" fmla="*/ 24 h 200"/>
              <a:gd name="T4" fmla="*/ 23 w 199"/>
              <a:gd name="T5" fmla="*/ 110 h 200"/>
              <a:gd name="T6" fmla="*/ 105 w 199"/>
              <a:gd name="T7" fmla="*/ 114 h 200"/>
              <a:gd name="T8" fmla="*/ 118 w 199"/>
              <a:gd name="T9" fmla="*/ 128 h 200"/>
              <a:gd name="T10" fmla="*/ 121 w 199"/>
              <a:gd name="T11" fmla="*/ 142 h 200"/>
              <a:gd name="T12" fmla="*/ 174 w 199"/>
              <a:gd name="T13" fmla="*/ 194 h 200"/>
              <a:gd name="T14" fmla="*/ 193 w 199"/>
              <a:gd name="T15" fmla="*/ 194 h 200"/>
              <a:gd name="T16" fmla="*/ 193 w 199"/>
              <a:gd name="T17" fmla="*/ 175 h 200"/>
              <a:gd name="T18" fmla="*/ 141 w 199"/>
              <a:gd name="T19" fmla="*/ 122 h 200"/>
              <a:gd name="T20" fmla="*/ 127 w 199"/>
              <a:gd name="T21" fmla="*/ 119 h 200"/>
              <a:gd name="T22" fmla="*/ 113 w 199"/>
              <a:gd name="T23" fmla="*/ 105 h 200"/>
              <a:gd name="T24" fmla="*/ 109 w 199"/>
              <a:gd name="T25" fmla="*/ 24 h 200"/>
              <a:gd name="T26" fmla="*/ 30 w 199"/>
              <a:gd name="T27" fmla="*/ 103 h 200"/>
              <a:gd name="T28" fmla="*/ 30 w 199"/>
              <a:gd name="T29" fmla="*/ 31 h 200"/>
              <a:gd name="T30" fmla="*/ 102 w 199"/>
              <a:gd name="T31" fmla="*/ 31 h 200"/>
              <a:gd name="T32" fmla="*/ 102 w 199"/>
              <a:gd name="T33" fmla="*/ 103 h 200"/>
              <a:gd name="T34" fmla="*/ 30 w 199"/>
              <a:gd name="T35" fmla="*/ 10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9" h="200">
                <a:moveTo>
                  <a:pt x="109" y="24"/>
                </a:moveTo>
                <a:cubicBezTo>
                  <a:pt x="86" y="0"/>
                  <a:pt x="47" y="0"/>
                  <a:pt x="23" y="24"/>
                </a:cubicBezTo>
                <a:cubicBezTo>
                  <a:pt x="0" y="48"/>
                  <a:pt x="0" y="86"/>
                  <a:pt x="23" y="110"/>
                </a:cubicBezTo>
                <a:cubicBezTo>
                  <a:pt x="45" y="132"/>
                  <a:pt x="81" y="134"/>
                  <a:pt x="105" y="114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16" y="132"/>
                  <a:pt x="117" y="138"/>
                  <a:pt x="121" y="142"/>
                </a:cubicBezTo>
                <a:cubicBezTo>
                  <a:pt x="174" y="194"/>
                  <a:pt x="174" y="194"/>
                  <a:pt x="174" y="194"/>
                </a:cubicBezTo>
                <a:cubicBezTo>
                  <a:pt x="179" y="200"/>
                  <a:pt x="188" y="200"/>
                  <a:pt x="193" y="194"/>
                </a:cubicBezTo>
                <a:cubicBezTo>
                  <a:pt x="199" y="189"/>
                  <a:pt x="199" y="180"/>
                  <a:pt x="193" y="175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37" y="118"/>
                  <a:pt x="132" y="117"/>
                  <a:pt x="127" y="119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33" y="82"/>
                  <a:pt x="131" y="46"/>
                  <a:pt x="109" y="24"/>
                </a:cubicBezTo>
                <a:close/>
                <a:moveTo>
                  <a:pt x="30" y="103"/>
                </a:moveTo>
                <a:cubicBezTo>
                  <a:pt x="11" y="83"/>
                  <a:pt x="11" y="51"/>
                  <a:pt x="30" y="31"/>
                </a:cubicBezTo>
                <a:cubicBezTo>
                  <a:pt x="50" y="11"/>
                  <a:pt x="82" y="11"/>
                  <a:pt x="102" y="31"/>
                </a:cubicBezTo>
                <a:cubicBezTo>
                  <a:pt x="122" y="51"/>
                  <a:pt x="122" y="83"/>
                  <a:pt x="102" y="103"/>
                </a:cubicBezTo>
                <a:cubicBezTo>
                  <a:pt x="82" y="123"/>
                  <a:pt x="50" y="123"/>
                  <a:pt x="30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93578" y="2559974"/>
            <a:ext cx="4343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/>
            <a:r>
              <a:rPr lang="kk-KZ" sz="5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ВИДЫ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74563" y="3419720"/>
            <a:ext cx="11422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59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образования, науки, инноваций, готовящий высококвалифицированные кадры по педагогическим специальностям на уровнях бакалавриата, магистратуры, докторантуры,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постдокторантуры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kk-KZ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4563" y="5590545"/>
            <a:ext cx="1112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 инновационно-ориентированным институтом, обеспечивающим потребности государства и общества.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6" y="4836233"/>
            <a:ext cx="816935" cy="82912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656951" y="4606241"/>
            <a:ext cx="2021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ЦЕЛЬ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08"/>
          <p:cNvSpPr/>
          <p:nvPr/>
        </p:nvSpPr>
        <p:spPr>
          <a:xfrm>
            <a:off x="745739" y="0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3.1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210" y="468980"/>
            <a:ext cx="1043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3.1.1.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РАЗВИТИЕ ДУХОВНО-НРАВСТВЕННЫХ ЦЕННОСТЕЙ, ЛИДЕРСКИХ СПОСОБНОСТЕЙ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35430"/>
            <a:ext cx="12283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</a:t>
            </a:r>
            <a:r>
              <a:rPr lang="kk-KZ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,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КАК ЦЕНТР ЛИДЕРСКИХ КАЧЕСТВ И РАЗВИТИЯ ОБУЧАЮЩИХСЯ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74020"/>
              </p:ext>
            </p:extLst>
          </p:nvPr>
        </p:nvGraphicFramePr>
        <p:xfrm>
          <a:off x="0" y="1446652"/>
          <a:ext cx="12912725" cy="513220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712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4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5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1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39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052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Показатель (прямой)</a:t>
                      </a:r>
                    </a:p>
                  </a:txBody>
                  <a:tcPr marL="1474" marR="1474" marT="1474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Ед. измерение 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2020-2021</a:t>
                      </a:r>
                      <a:endParaRPr lang="ru-RU" sz="16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52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k-KZ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иностранных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слушателей,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обучающихся на полный срок (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BA-</a:t>
                      </a:r>
                      <a:r>
                        <a:rPr lang="ru-RU" sz="16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MSc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PhD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BA 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MSc 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BA 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. В том числе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дневные – </a:t>
                      </a: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5,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MSc 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иностранных обучающихся, прибывших на факультет в рамках академической мобильности</a:t>
                      </a: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докторант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1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зарубежных ППС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Кафедра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межкультурной коммуникации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Тюменского индустриального университета (онлайн):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профессор Салтанат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Макашева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, доцент Татьяна Шакирова, доцент Павел Медведев, старший преподаватель Светлана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Ситева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1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обучающихся, получивших образование за рубежом в течение не менее одного академического периода (BA-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MSc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PhD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BA 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MSc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BA 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MSc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2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8"/>
          <p:cNvSpPr/>
          <p:nvPr/>
        </p:nvSpPr>
        <p:spPr>
          <a:xfrm>
            <a:off x="745739" y="105445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3.1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210" y="484369"/>
            <a:ext cx="1043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3.1.1.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РАЗВИТИЕ ДУХОВНО-НРАВСТВЕННЫХ ЦЕННОСТЕЙ, ЛИДЕРСКИХ СПОСОБНОСТЕЙ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767514"/>
            <a:ext cx="12283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УНИВЕРСИТЕТ,</a:t>
            </a:r>
            <a:r>
              <a:rPr lang="kk-KZ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КАК ЦЕНТР ЛИДЕРСКИХ КАЧЕСТВ И РАЗВИТИЯ ОБУЧАЮЩИХСЯ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75321" y="1232625"/>
            <a:ext cx="2379177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180340" algn="l"/>
              </a:tabLst>
            </a:pPr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START-UP ПРОЕКТЫ 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39319"/>
              </p:ext>
            </p:extLst>
          </p:nvPr>
        </p:nvGraphicFramePr>
        <p:xfrm>
          <a:off x="0" y="1871059"/>
          <a:ext cx="12801598" cy="3937164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461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0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68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985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311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429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64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ФИО студента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Специальность, курс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Достижения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Сфера применения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56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ІТ-помощь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2-3-курс, Филология, КЯИЛ в ШНЯО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К.ф.н., и.о. проф.                        Ж.К. Отарбекова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Диплом 2 степени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тыс. тенге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учебный процесс, среди учителей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2825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ТТТ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2-3-курс. Филология, КЯИЛ в ШНЯО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К.ф.н., и.о. проф.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Ж.К. Отарбекова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преподаватели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вузов</a:t>
                      </a: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ученые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2366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yES: SAQTA! JATTA!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Жусип Айнур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5В011700 – </a:t>
                      </a:r>
                      <a:r>
                        <a:rPr lang="kk-KZ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Казахский язык и литература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Д.ф.н., проф.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8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Т.Н. Ермекова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Благодарственное письмо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школьники, взрослые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68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7138" y="474778"/>
            <a:ext cx="981776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ведения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 участии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обучающихся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 их успехах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научных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конференциях, республиканских, международных предметных олимпиадах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108"/>
          <p:cNvSpPr/>
          <p:nvPr/>
        </p:nvSpPr>
        <p:spPr>
          <a:xfrm>
            <a:off x="745739" y="-37765"/>
            <a:ext cx="1211399" cy="903179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3.1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7138" y="105446"/>
            <a:ext cx="11229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3.1.1.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РАЗВИТИЕ ДУХОВНО-НРАВСТВЕННЫХ ЦЕННОСТЕЙ, ЛИДЕРСКИХ СПОСОБНОСТЕЙ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879809"/>
            <a:ext cx="12283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666"/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 КАК ЦЕНТР ЛИДЕРСКИХ КАЧЕСТВ И РАЗВИТИЯ ОБУЧАЮЩИХСЯ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58500"/>
              </p:ext>
            </p:extLst>
          </p:nvPr>
        </p:nvGraphicFramePr>
        <p:xfrm>
          <a:off x="1" y="1094051"/>
          <a:ext cx="12874408" cy="6124311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30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7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3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8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746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учреждения, в котором прошло мероприятие, срок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мероприятия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обучающихся-победителей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Достижения</a:t>
                      </a: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Казахско-турецкий университет имени Ахмета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Яссауи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5В020500 – «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Филология: казахская филология»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ХІІ Республиканская предметная олимпиада среди студентов высших учебных заведений Республики Казахстан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Диплом </a:t>
                      </a: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степени</a:t>
                      </a: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7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Казахский национальный женский педагогический университет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Республиканская ярмарка педагогических идей в честь А.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Аблакова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3- место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9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Международный центр образования и педагогического мастерства «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New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Edication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Asia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Международная онлайн олимпиада “Юный филолог " среди вузов стран Центральной Азии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Гран-при, 2,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kk-KZ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места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КазНацЖенПУ,  27.05.2020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«Профессор С.Исаев зерттеулері және қазақ әдеби тілі мәселелері»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Гран-при, 2,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kk-KZ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места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94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Молодежный ресурсный центр Алматинской области и Молодежный ресурсный центр Кегенского района Алматинской области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Конкурс видеороликов «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Ұлы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халықтың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ұлы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Абайы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kk-KZ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место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, диплом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50 тыс. тенге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77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«Творческий мир профессора Р. Амира»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Республиканская интеллектуально-познавательная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презентация Казахский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национальный университет имени аль-Фараби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kk-KZ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место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КазНПУ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им. Абая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Фестиваль студенческого искусства «Абай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әлемі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kk-KZ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место, 75 </a:t>
                      </a:r>
                      <a:r>
                        <a:rPr lang="kk-K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тыс. тенге 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7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Университет имени И.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Жансугурова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г. Талдыкорган, 2021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Республиканская научно-практическая конференция, посвященная 175-летию Жамбыла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Жабаева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kk-KZ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место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97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Казахский национальный женский педагогический университет, 2021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Конкурс эссе  «»Учебное заведение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моими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глазами»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Гран-при</a:t>
                      </a: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9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Международная ассоциация молодых ученых</a:t>
                      </a:r>
                      <a:endParaRPr lang="kk-KZ" sz="14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Международный конкурс проектов</a:t>
                      </a: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29" marR="3112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Медаль «Молодой ученый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", диплом I степени</a:t>
                      </a:r>
                    </a:p>
                  </a:txBody>
                  <a:tcPr marL="31129" marR="31129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883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55DE66-106E-42B8-962E-20ADC8532382}"/>
              </a:ext>
            </a:extLst>
          </p:cNvPr>
          <p:cNvSpPr txBox="1"/>
          <p:nvPr/>
        </p:nvSpPr>
        <p:spPr>
          <a:xfrm>
            <a:off x="1467293" y="730755"/>
            <a:ext cx="110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З.2.1.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ВЫСОКИЙ УРОВЕНЬ ГРАЖДАНСКОЙ ПОЗИЦИИ И ФОРМИРОВАНИЕ ОТВЕТСТВЕННОСТИ</a:t>
            </a:r>
            <a:endParaRPr lang="kk-KZ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8DA60E06-9D0C-4EB6-B46D-4F7253B2F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039527"/>
              </p:ext>
            </p:extLst>
          </p:nvPr>
        </p:nvGraphicFramePr>
        <p:xfrm>
          <a:off x="1" y="1754372"/>
          <a:ext cx="12912724" cy="430712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873061">
                  <a:extLst>
                    <a:ext uri="{9D8B030D-6E8A-4147-A177-3AD203B41FA5}">
                      <a16:colId xmlns="" xmlns:a16="http://schemas.microsoft.com/office/drawing/2014/main" val="1161500261"/>
                    </a:ext>
                  </a:extLst>
                </a:gridCol>
                <a:gridCol w="7615024">
                  <a:extLst>
                    <a:ext uri="{9D8B030D-6E8A-4147-A177-3AD203B41FA5}">
                      <a16:colId xmlns="" xmlns:a16="http://schemas.microsoft.com/office/drawing/2014/main" val="3180143527"/>
                    </a:ext>
                  </a:extLst>
                </a:gridCol>
                <a:gridCol w="1295196">
                  <a:extLst>
                    <a:ext uri="{9D8B030D-6E8A-4147-A177-3AD203B41FA5}">
                      <a16:colId xmlns="" xmlns:a16="http://schemas.microsoft.com/office/drawing/2014/main" val="2681873305"/>
                    </a:ext>
                  </a:extLst>
                </a:gridCol>
                <a:gridCol w="1704369">
                  <a:extLst>
                    <a:ext uri="{9D8B030D-6E8A-4147-A177-3AD203B41FA5}">
                      <a16:colId xmlns="" xmlns:a16="http://schemas.microsoft.com/office/drawing/2014/main" val="3021888965"/>
                    </a:ext>
                  </a:extLst>
                </a:gridCol>
                <a:gridCol w="1425074">
                  <a:extLst>
                    <a:ext uri="{9D8B030D-6E8A-4147-A177-3AD203B41FA5}">
                      <a16:colId xmlns="" xmlns:a16="http://schemas.microsoft.com/office/drawing/2014/main" val="4081865055"/>
                    </a:ext>
                  </a:extLst>
                </a:gridCol>
              </a:tblGrid>
              <a:tr h="374054">
                <a:tc rowSpan="2" gridSpan="2"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Показатель (прямой)</a:t>
                      </a:r>
                    </a:p>
                  </a:txBody>
                  <a:tcPr marL="3810" marR="3810" marT="381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Ед. измерение </a:t>
                      </a:r>
                    </a:p>
                  </a:txBody>
                  <a:tcPr marL="3810" marR="3810" marT="3810" marB="0" anchor="ctr"/>
                </a:tc>
                <a:tc gridSpan="2"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2020-2021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2350610"/>
                  </a:ext>
                </a:extLst>
              </a:tr>
              <a:tr h="48051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план</a:t>
                      </a:r>
                      <a:endParaRPr lang="ru-RU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факт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44603903"/>
                  </a:ext>
                </a:extLst>
              </a:tr>
              <a:tr h="1232676">
                <a:tc>
                  <a:txBody>
                    <a:bodyPr/>
                    <a:lstStyle/>
                    <a:p>
                      <a:pPr indent="927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2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обучающихся, участвующих в мероприятиях в рамках программы «</a:t>
                      </a:r>
                      <a:r>
                        <a:rPr lang="ru-RU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Рухани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жаңғыру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» по направлению "</a:t>
                      </a:r>
                      <a:r>
                        <a:rPr lang="ru-RU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Тәрбие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және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білім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50%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60%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59830076"/>
                  </a:ext>
                </a:extLst>
              </a:tr>
              <a:tr h="882002">
                <a:tc>
                  <a:txBody>
                    <a:bodyPr/>
                    <a:lstStyle/>
                    <a:p>
                      <a:pPr indent="927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2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Количество студентов, вовлеченных в общественно-полезную деятельность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60%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30%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26542311"/>
                  </a:ext>
                </a:extLst>
              </a:tr>
              <a:tr h="1337878">
                <a:tc>
                  <a:txBody>
                    <a:bodyPr/>
                    <a:lstStyle/>
                    <a:p>
                      <a:pPr indent="927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2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Количество студентов, посещающих спортивные секции, от общего числа студентов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20%</a:t>
                      </a:r>
                      <a:endParaRPr lang="ru-RU" sz="2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8518969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15884" y="401053"/>
            <a:ext cx="1151409" cy="10287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3.2</a:t>
            </a:r>
            <a:endParaRPr lang="ru-RU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94009"/>
            <a:ext cx="10957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УНИВЕРСИТЕТ КАК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ЦЕНТР ЛИДЕРСКИХ КАЧЕСТВ И РАЗВИТИЯ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2224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851">
            <a:off x="954379" y="1031881"/>
            <a:ext cx="4977675" cy="5648427"/>
          </a:xfrm>
          <a:prstGeom prst="rect">
            <a:avLst/>
          </a:prstGeom>
        </p:spPr>
      </p:pic>
      <p:cxnSp>
        <p:nvCxnSpPr>
          <p:cNvPr id="10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1002151" y="3784922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4">
            <a:extLst>
              <a:ext uri="{FF2B5EF4-FFF2-40B4-BE49-F238E27FC236}">
                <a16:creationId xmlns="" xmlns:a16="http://schemas.microsoft.com/office/drawing/2014/main" id="{4C98ACED-456C-457B-8757-1B075DB3B995}"/>
              </a:ext>
            </a:extLst>
          </p:cNvPr>
          <p:cNvCxnSpPr>
            <a:cxnSpLocks/>
          </p:cNvCxnSpPr>
          <p:nvPr/>
        </p:nvCxnSpPr>
        <p:spPr>
          <a:xfrm>
            <a:off x="970984" y="4801497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5">
            <a:extLst>
              <a:ext uri="{FF2B5EF4-FFF2-40B4-BE49-F238E27FC236}">
                <a16:creationId xmlns="" xmlns:a16="http://schemas.microsoft.com/office/drawing/2014/main" id="{E69E646E-71FF-4CE6-BA14-DA110160068E}"/>
              </a:ext>
            </a:extLst>
          </p:cNvPr>
          <p:cNvCxnSpPr>
            <a:cxnSpLocks/>
          </p:cNvCxnSpPr>
          <p:nvPr/>
        </p:nvCxnSpPr>
        <p:spPr>
          <a:xfrm>
            <a:off x="970984" y="5693144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1009170" y="2840229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1025098" y="1905276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1025098" y="633048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39FBD7C7-4ED1-47CE-B28E-5BE16D48E8F7}"/>
              </a:ext>
            </a:extLst>
          </p:cNvPr>
          <p:cNvSpPr txBox="1">
            <a:spLocks/>
          </p:cNvSpPr>
          <p:nvPr/>
        </p:nvSpPr>
        <p:spPr>
          <a:xfrm>
            <a:off x="1032986" y="2005840"/>
            <a:ext cx="5156242" cy="59272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Олимпиада «Менің Отанымның мемлекеттік тілі»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39FBD7C7-4ED1-47CE-B28E-5BE16D48E8F7}"/>
              </a:ext>
            </a:extLst>
          </p:cNvPr>
          <p:cNvSpPr txBox="1">
            <a:spLocks/>
          </p:cNvSpPr>
          <p:nvPr/>
        </p:nvSpPr>
        <p:spPr>
          <a:xfrm>
            <a:off x="1032986" y="1117845"/>
            <a:ext cx="5539849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Онлайн экспедиция «Бауыржан Момышұлы жолымен»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="" xmlns:a16="http://schemas.microsoft.com/office/drawing/2014/main" id="{0A09E581-C3B6-413E-BB56-E826137C6431}"/>
              </a:ext>
            </a:extLst>
          </p:cNvPr>
          <p:cNvSpPr txBox="1">
            <a:spLocks/>
          </p:cNvSpPr>
          <p:nvPr/>
        </p:nvSpPr>
        <p:spPr>
          <a:xfrm>
            <a:off x="1052992" y="5998461"/>
            <a:ext cx="5683623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Челлендж «Зергерлік бұйымдар </a:t>
            </a:r>
            <a:r>
              <a:rPr lang="kk-KZ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– ұлттық </a:t>
            </a: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болмысымыздың жақұты»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53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84015" y="5880769"/>
            <a:ext cx="839416" cy="84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6666"/>
                </a:solidFill>
                <a:latin typeface="Cambria" panose="02040503050406030204" pitchFamily="18" charset="0"/>
              </a:rPr>
              <a:t>60</a:t>
            </a:r>
          </a:p>
        </p:txBody>
      </p:sp>
      <p:sp>
        <p:nvSpPr>
          <p:cNvPr id="59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85758" y="3814929"/>
            <a:ext cx="839416" cy="84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006666"/>
                </a:solidFill>
                <a:latin typeface="Cambria" panose="02040503050406030204" pitchFamily="18" charset="0"/>
              </a:rPr>
              <a:t>150</a:t>
            </a:r>
            <a:endParaRPr lang="en-US" sz="1800" b="1" dirty="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84015" y="2844077"/>
            <a:ext cx="839416" cy="84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006666"/>
                </a:solidFill>
                <a:latin typeface="Cambria" panose="02040503050406030204" pitchFamily="18" charset="0"/>
              </a:rPr>
              <a:t>100</a:t>
            </a:r>
            <a:endParaRPr lang="en-US" sz="1800" b="1" dirty="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4762" y="1838846"/>
            <a:ext cx="839416" cy="9032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6666"/>
                </a:solidFill>
                <a:latin typeface="Cambria" panose="02040503050406030204" pitchFamily="18" charset="0"/>
              </a:rPr>
              <a:t>50</a:t>
            </a:r>
          </a:p>
        </p:txBody>
      </p:sp>
      <p:sp>
        <p:nvSpPr>
          <p:cNvPr id="68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92696" y="959185"/>
            <a:ext cx="839416" cy="84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6666"/>
                </a:solidFill>
                <a:latin typeface="Cambria" panose="02040503050406030204" pitchFamily="18" charset="0"/>
              </a:rPr>
              <a:t>60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="" xmlns:a16="http://schemas.microsoft.com/office/drawing/2014/main" id="{0A09E581-C3B6-413E-BB56-E826137C6431}"/>
              </a:ext>
            </a:extLst>
          </p:cNvPr>
          <p:cNvSpPr txBox="1">
            <a:spLocks/>
          </p:cNvSpPr>
          <p:nvPr/>
        </p:nvSpPr>
        <p:spPr>
          <a:xfrm>
            <a:off x="1063578" y="5002832"/>
            <a:ext cx="51098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tabLst>
                <a:tab pos="180340" algn="l"/>
              </a:tabLst>
            </a:pP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Интеллектуальный конкурс </a:t>
            </a:r>
            <a:r>
              <a:rPr lang="kk-KZ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«Білімдіден </a:t>
            </a: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шыққан сөз</a:t>
            </a:r>
            <a:r>
              <a:rPr lang="kk-KZ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...»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35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503136" y="5984261"/>
            <a:ext cx="903821" cy="903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006666"/>
                </a:solidFill>
                <a:latin typeface="Cambria" panose="02040503050406030204" pitchFamily="18" charset="0"/>
              </a:rPr>
              <a:t>6</a:t>
            </a:r>
            <a:endParaRPr lang="en-US" sz="2400" b="1" dirty="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488109" y="4845523"/>
            <a:ext cx="918848" cy="9187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b="1" dirty="0">
                <a:solidFill>
                  <a:srgbClr val="006666"/>
                </a:solidFill>
                <a:latin typeface="Cambria" panose="02040503050406030204" pitchFamily="18" charset="0"/>
              </a:rPr>
              <a:t>150</a:t>
            </a:r>
            <a:endParaRPr lang="en-US" sz="1800" b="1" dirty="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506547" y="1934457"/>
            <a:ext cx="878803" cy="84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b="1" dirty="0">
                <a:solidFill>
                  <a:srgbClr val="006666"/>
                </a:solidFill>
                <a:latin typeface="Cambria" panose="02040503050406030204" pitchFamily="18" charset="0"/>
              </a:rPr>
              <a:t>100</a:t>
            </a:r>
            <a:endParaRPr lang="en-US" sz="1800" b="1" dirty="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sp>
        <p:nvSpPr>
          <p:cNvPr id="57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494460" y="946606"/>
            <a:ext cx="874501" cy="863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b="1" dirty="0">
                <a:solidFill>
                  <a:srgbClr val="006666"/>
                </a:solidFill>
                <a:latin typeface="Cambria" panose="02040503050406030204" pitchFamily="18" charset="0"/>
              </a:rPr>
              <a:t>260</a:t>
            </a:r>
            <a:endParaRPr lang="en-US" sz="1800" b="1" dirty="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cxnSp>
        <p:nvCxnSpPr>
          <p:cNvPr id="89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7535817" y="4687338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54">
            <a:extLst>
              <a:ext uri="{FF2B5EF4-FFF2-40B4-BE49-F238E27FC236}">
                <a16:creationId xmlns="" xmlns:a16="http://schemas.microsoft.com/office/drawing/2014/main" id="{4C98ACED-456C-457B-8757-1B075DB3B995}"/>
              </a:ext>
            </a:extLst>
          </p:cNvPr>
          <p:cNvCxnSpPr>
            <a:cxnSpLocks/>
          </p:cNvCxnSpPr>
          <p:nvPr/>
        </p:nvCxnSpPr>
        <p:spPr>
          <a:xfrm>
            <a:off x="7540352" y="5850272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7535815" y="2820880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7513010" y="1883210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7605498" y="633048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827157" y="1998802"/>
            <a:ext cx="5242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.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6300" y="1043979"/>
            <a:ext cx="4922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"Сделай выбор, абитуриент". День открытых дверей</a:t>
            </a:r>
            <a:r>
              <a:rPr lang="kk-KZ" sz="18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 25.02.2021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86081" y="6113013"/>
            <a:ext cx="540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</a:rPr>
              <a:t>Статья, интервью («Тәлім ТВ»</a:t>
            </a: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</a:rPr>
              <a:t>«Алматы», «Білімді ел», </a:t>
            </a:r>
            <a:r>
              <a:rPr lang="kk-KZ" sz="18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"Қарадала нәпәси", «Айқын» </a:t>
            </a: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</a:rPr>
              <a:t>т.т.)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5409" y="155505"/>
            <a:ext cx="41981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CC9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Мероприятия по профориентации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53647" y="193882"/>
            <a:ext cx="53031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CC9B00"/>
                </a:solidFill>
                <a:latin typeface="Cambria" panose="02040503050406030204" pitchFamily="18" charset="0"/>
              </a:rPr>
              <a:t>Мероприятия направления «Воспитание и образование"</a:t>
            </a:r>
            <a:endParaRPr lang="ru-RU" b="1" dirty="0">
              <a:solidFill>
                <a:srgbClr val="CC9B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5A5548F3-2496-4C1F-B3C9-6266529D0573}"/>
              </a:ext>
            </a:extLst>
          </p:cNvPr>
          <p:cNvSpPr txBox="1"/>
          <p:nvPr/>
        </p:nvSpPr>
        <p:spPr>
          <a:xfrm>
            <a:off x="914025" y="3099223"/>
            <a:ext cx="4861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002060"/>
                </a:solidFill>
                <a:latin typeface="Cambria" panose="02040503050406030204" pitchFamily="18" charset="0"/>
              </a:rPr>
              <a:t>Флешбук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 “Книга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источник знаний”</a:t>
            </a:r>
            <a:endParaRPr lang="kk-KZ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0609023-FF65-4CB0-BCEE-63FB5A5FD8B3}"/>
              </a:ext>
            </a:extLst>
          </p:cNvPr>
          <p:cNvSpPr txBox="1"/>
          <p:nvPr/>
        </p:nvSpPr>
        <p:spPr>
          <a:xfrm>
            <a:off x="953802" y="3829981"/>
            <a:ext cx="5411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</a:rPr>
              <a:t>Республиканский айтыс среди студентов-акынов“Өлең сөздің патшасы…” республикалық ақындар айтысы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9B553EE-4D73-40A0-9F11-967542A3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6" y="4832037"/>
            <a:ext cx="841321" cy="84132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EAA9C98-A645-4682-828E-6E6D53CD9914}"/>
              </a:ext>
            </a:extLst>
          </p:cNvPr>
          <p:cNvSpPr txBox="1"/>
          <p:nvPr/>
        </p:nvSpPr>
        <p:spPr>
          <a:xfrm>
            <a:off x="7535815" y="4065715"/>
            <a:ext cx="6828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</a:rPr>
              <a:t>Моя профессия </a:t>
            </a:r>
            <a:r>
              <a:rPr lang="kk-KZ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</a:rPr>
              <a:t>мой выбор! 22.02.2021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86D80F3-031D-49B6-843D-F9824F97B611}"/>
              </a:ext>
            </a:extLst>
          </p:cNvPr>
          <p:cNvSpPr txBox="1"/>
          <p:nvPr/>
        </p:nvSpPr>
        <p:spPr>
          <a:xfrm>
            <a:off x="7571270" y="1931990"/>
            <a:ext cx="5267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Авторские курсы «Преемственность школы и вуза в условиях обновленного образования". 27.02 -5.03. 2021</a:t>
            </a:r>
          </a:p>
        </p:txBody>
      </p:sp>
      <p:cxnSp>
        <p:nvCxnSpPr>
          <p:cNvPr id="60" name="Straight Connector 52">
            <a:extLst>
              <a:ext uri="{FF2B5EF4-FFF2-40B4-BE49-F238E27FC236}">
                <a16:creationId xmlns="" xmlns:a16="http://schemas.microsoft.com/office/drawing/2014/main" id="{A5EEEDDB-7305-47C3-AB08-DAACF0CCBFEE}"/>
              </a:ext>
            </a:extLst>
          </p:cNvPr>
          <p:cNvCxnSpPr>
            <a:cxnSpLocks/>
          </p:cNvCxnSpPr>
          <p:nvPr/>
        </p:nvCxnSpPr>
        <p:spPr>
          <a:xfrm>
            <a:off x="7535816" y="3838602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4BB5D0C-B945-4502-8104-B634010BA9E2}"/>
              </a:ext>
            </a:extLst>
          </p:cNvPr>
          <p:cNvSpPr txBox="1"/>
          <p:nvPr/>
        </p:nvSpPr>
        <p:spPr>
          <a:xfrm>
            <a:off x="7586081" y="2932764"/>
            <a:ext cx="50684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"Новый анализ казахской литературы и </a:t>
            </a:r>
            <a:r>
              <a:rPr lang="ru-RU" sz="1800" dirty="0" err="1">
                <a:solidFill>
                  <a:srgbClr val="002060"/>
                </a:solidFill>
                <a:latin typeface="Cambria" panose="02040503050406030204" pitchFamily="18" charset="0"/>
              </a:rPr>
              <a:t>антропоозерная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 парадигма в казахском языкознании". Авторские курсы.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10.03-2.04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. 2021</a:t>
            </a:r>
          </a:p>
        </p:txBody>
      </p:sp>
      <p:sp>
        <p:nvSpPr>
          <p:cNvPr id="64" name="Oval 47">
            <a:extLst>
              <a:ext uri="{FF2B5EF4-FFF2-40B4-BE49-F238E27FC236}">
                <a16:creationId xmlns="" xmlns:a16="http://schemas.microsoft.com/office/drawing/2014/main" id="{A068AF21-9441-42E6-A37E-92489912A8C0}"/>
              </a:ext>
            </a:extLst>
          </p:cNvPr>
          <p:cNvSpPr/>
          <p:nvPr/>
        </p:nvSpPr>
        <p:spPr>
          <a:xfrm>
            <a:off x="6427987" y="2945661"/>
            <a:ext cx="916493" cy="8190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6666"/>
                </a:solidFill>
                <a:latin typeface="Cambria" panose="02040503050406030204" pitchFamily="18" charset="0"/>
              </a:rPr>
              <a:t>160</a:t>
            </a:r>
          </a:p>
        </p:txBody>
      </p:sp>
      <p:sp>
        <p:nvSpPr>
          <p:cNvPr id="66" name="Oval 47">
            <a:extLst>
              <a:ext uri="{FF2B5EF4-FFF2-40B4-BE49-F238E27FC236}">
                <a16:creationId xmlns="" xmlns:a16="http://schemas.microsoft.com/office/drawing/2014/main" id="{D0B31834-E115-4D34-A6EE-B2CFDD319B67}"/>
              </a:ext>
            </a:extLst>
          </p:cNvPr>
          <p:cNvSpPr/>
          <p:nvPr/>
        </p:nvSpPr>
        <p:spPr>
          <a:xfrm>
            <a:off x="6457540" y="3905801"/>
            <a:ext cx="897937" cy="8173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6666"/>
                </a:solidFill>
                <a:latin typeface="Cambria" panose="02040503050406030204" pitchFamily="18" charset="0"/>
              </a:rPr>
              <a:t>70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448573C-8E91-4660-A8F9-33AA6EF26CDB}"/>
              </a:ext>
            </a:extLst>
          </p:cNvPr>
          <p:cNvSpPr txBox="1"/>
          <p:nvPr/>
        </p:nvSpPr>
        <p:spPr>
          <a:xfrm>
            <a:off x="7535815" y="5048998"/>
            <a:ext cx="751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«Выбор профессии». </a:t>
            </a:r>
            <a:r>
              <a:rPr lang="kk-KZ" sz="1800" dirty="0">
                <a:solidFill>
                  <a:srgbClr val="002060"/>
                </a:solidFill>
                <a:latin typeface="Cambria" panose="02040503050406030204" pitchFamily="18" charset="0"/>
              </a:rPr>
              <a:t>12.03.21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BF13E95-1E58-4A22-B75D-E3AE80ACFA78}"/>
              </a:ext>
            </a:extLst>
          </p:cNvPr>
          <p:cNvCxnSpPr/>
          <p:nvPr/>
        </p:nvCxnSpPr>
        <p:spPr>
          <a:xfrm flipH="1">
            <a:off x="914025" y="633047"/>
            <a:ext cx="1894" cy="658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C8A4CE5-ABBE-45F0-ACDA-84B9F5A9FEB8}"/>
              </a:ext>
            </a:extLst>
          </p:cNvPr>
          <p:cNvCxnSpPr/>
          <p:nvPr/>
        </p:nvCxnSpPr>
        <p:spPr>
          <a:xfrm>
            <a:off x="7486224" y="633048"/>
            <a:ext cx="20963" cy="658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78ECC6E-B163-4646-B5EC-A91ABDFA7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" y="50753"/>
            <a:ext cx="914500" cy="84824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0AFD7A61-E98A-49D0-9DF0-DA61600793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70" y="26048"/>
            <a:ext cx="893537" cy="86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8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88868"/>
              </p:ext>
            </p:extLst>
          </p:nvPr>
        </p:nvGraphicFramePr>
        <p:xfrm>
          <a:off x="0" y="1243013"/>
          <a:ext cx="12912724" cy="597534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39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4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2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521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52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9733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ОПО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2020-2021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2021-2022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2022-2023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2023-2024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2024-2025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5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6B01701 –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Казахский язык и литература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148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154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6B01702 –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Казахский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язык и литература в школах с неказахским языком обучения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4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6B01703 –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Русский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язык и литература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67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65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78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86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4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6B01704 –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Русский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язык и литература в школах с нерусским языком обучения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155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182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6B02302 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–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Филология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87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3841"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Всего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351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526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589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629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674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59280" y="414560"/>
            <a:ext cx="9986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КОНТИНГЕНТ (</a:t>
            </a:r>
            <a:r>
              <a:rPr lang="kk-K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 КУРС</a:t>
            </a:r>
            <a:r>
              <a:rPr lang="kk-KZ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2305824" y="2715959"/>
            <a:ext cx="194438" cy="68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29" tIns="48101" rIns="96229" bIns="48101" anchor="ctr" anchorCtr="0">
            <a:spAutoFit/>
          </a:bodyPr>
          <a:lstStyle/>
          <a:p>
            <a:r>
              <a:rPr lang="ru-RU" sz="1895"/>
              <a:t/>
            </a:r>
            <a:br>
              <a:rPr lang="ru-RU" sz="1895"/>
            </a:br>
            <a:endParaRPr sz="1895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43" b="21147"/>
          <a:stretch/>
        </p:blipFill>
        <p:spPr>
          <a:xfrm>
            <a:off x="0" y="0"/>
            <a:ext cx="12912724" cy="72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7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/>
        </p:blipFill>
        <p:spPr>
          <a:xfrm flipH="1">
            <a:off x="5388666" y="1367956"/>
            <a:ext cx="3657583" cy="3878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689417-CD94-4FB0-B8EB-D086312A6059}"/>
              </a:ext>
            </a:extLst>
          </p:cNvPr>
          <p:cNvSpPr txBox="1"/>
          <p:nvPr/>
        </p:nvSpPr>
        <p:spPr>
          <a:xfrm>
            <a:off x="643199" y="919601"/>
            <a:ext cx="3669161" cy="6915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востребованность на рынке труда выпускников педагогических специальностей (трудоустройство 100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%)</a:t>
            </a:r>
            <a:endParaRPr lang="kk-KZ" sz="14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A81B14-57D1-42CA-BE1F-2A9CB5E7397A}"/>
              </a:ext>
            </a:extLst>
          </p:cNvPr>
          <p:cNvSpPr txBox="1"/>
          <p:nvPr/>
        </p:nvSpPr>
        <p:spPr>
          <a:xfrm>
            <a:off x="0" y="2055066"/>
            <a:ext cx="3473179" cy="6915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ефицит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выпускников на рынке труда на территории республики (трудоустройство 100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%)</a:t>
            </a:r>
            <a:endParaRPr lang="kk-KZ" sz="14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D6EF82-583F-4792-887E-4C47DA8A078B}"/>
              </a:ext>
            </a:extLst>
          </p:cNvPr>
          <p:cNvSpPr txBox="1"/>
          <p:nvPr/>
        </p:nvSpPr>
        <p:spPr>
          <a:xfrm>
            <a:off x="31985" y="3105401"/>
            <a:ext cx="3090069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разработка образовательных программ совместно с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работодателями</a:t>
            </a:r>
            <a:endParaRPr lang="kk-KZ" sz="140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Calibri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="" xmlns:a16="http://schemas.microsoft.com/office/drawing/2014/main" id="{302BA0AA-0E0D-4A47-BCC0-58AD97736683}"/>
              </a:ext>
            </a:extLst>
          </p:cNvPr>
          <p:cNvSpPr/>
          <p:nvPr/>
        </p:nvSpPr>
        <p:spPr>
          <a:xfrm>
            <a:off x="6123486" y="1512730"/>
            <a:ext cx="1178630" cy="11786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>
            <a:extLst>
              <a:ext uri="{FF2B5EF4-FFF2-40B4-BE49-F238E27FC236}">
                <a16:creationId xmlns="" xmlns:a16="http://schemas.microsoft.com/office/drawing/2014/main" id="{F0AD36C0-BEEE-4008-9EB8-FBA10615739D}"/>
              </a:ext>
            </a:extLst>
          </p:cNvPr>
          <p:cNvSpPr/>
          <p:nvPr/>
        </p:nvSpPr>
        <p:spPr>
          <a:xfrm>
            <a:off x="6266362" y="1655606"/>
            <a:ext cx="892880" cy="892880"/>
          </a:xfrm>
          <a:prstGeom prst="ellipse">
            <a:avLst/>
          </a:prstGeom>
          <a:solidFill>
            <a:srgbClr val="33CCCC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25">
            <a:extLst>
              <a:ext uri="{FF2B5EF4-FFF2-40B4-BE49-F238E27FC236}">
                <a16:creationId xmlns="" xmlns:a16="http://schemas.microsoft.com/office/drawing/2014/main" id="{FEE049DD-7635-46B3-A2B1-F136076B1ECC}"/>
              </a:ext>
            </a:extLst>
          </p:cNvPr>
          <p:cNvGrpSpPr/>
          <p:nvPr/>
        </p:nvGrpSpPr>
        <p:grpSpPr>
          <a:xfrm>
            <a:off x="6519256" y="1908500"/>
            <a:ext cx="387094" cy="387094"/>
            <a:chOff x="11045825" y="835025"/>
            <a:chExt cx="258763" cy="258763"/>
          </a:xfrm>
          <a:solidFill>
            <a:schemeClr val="bg1"/>
          </a:solidFill>
        </p:grpSpPr>
        <p:sp>
          <p:nvSpPr>
            <p:cNvPr id="11" name="Freeform 2131">
              <a:extLst>
                <a:ext uri="{FF2B5EF4-FFF2-40B4-BE49-F238E27FC236}">
                  <a16:creationId xmlns="" xmlns:a16="http://schemas.microsoft.com/office/drawing/2014/main" id="{7585CE47-B9B0-49C9-A30F-0F3AF749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6950" y="1065213"/>
              <a:ext cx="38100" cy="9525"/>
            </a:xfrm>
            <a:custGeom>
              <a:avLst/>
              <a:gdLst>
                <a:gd name="T0" fmla="*/ 105 w 120"/>
                <a:gd name="T1" fmla="*/ 0 h 29"/>
                <a:gd name="T2" fmla="*/ 14 w 120"/>
                <a:gd name="T3" fmla="*/ 0 h 29"/>
                <a:gd name="T4" fmla="*/ 8 w 120"/>
                <a:gd name="T5" fmla="*/ 1 h 29"/>
                <a:gd name="T6" fmla="*/ 3 w 120"/>
                <a:gd name="T7" fmla="*/ 4 h 29"/>
                <a:gd name="T8" fmla="*/ 1 w 120"/>
                <a:gd name="T9" fmla="*/ 9 h 29"/>
                <a:gd name="T10" fmla="*/ 0 w 120"/>
                <a:gd name="T11" fmla="*/ 15 h 29"/>
                <a:gd name="T12" fmla="*/ 1 w 120"/>
                <a:gd name="T13" fmla="*/ 21 h 29"/>
                <a:gd name="T14" fmla="*/ 3 w 120"/>
                <a:gd name="T15" fmla="*/ 26 h 29"/>
                <a:gd name="T16" fmla="*/ 8 w 120"/>
                <a:gd name="T17" fmla="*/ 28 h 29"/>
                <a:gd name="T18" fmla="*/ 14 w 120"/>
                <a:gd name="T19" fmla="*/ 29 h 29"/>
                <a:gd name="T20" fmla="*/ 105 w 120"/>
                <a:gd name="T21" fmla="*/ 29 h 29"/>
                <a:gd name="T22" fmla="*/ 111 w 120"/>
                <a:gd name="T23" fmla="*/ 28 h 29"/>
                <a:gd name="T24" fmla="*/ 116 w 120"/>
                <a:gd name="T25" fmla="*/ 26 h 29"/>
                <a:gd name="T26" fmla="*/ 118 w 120"/>
                <a:gd name="T27" fmla="*/ 21 h 29"/>
                <a:gd name="T28" fmla="*/ 120 w 120"/>
                <a:gd name="T29" fmla="*/ 15 h 29"/>
                <a:gd name="T30" fmla="*/ 118 w 120"/>
                <a:gd name="T31" fmla="*/ 9 h 29"/>
                <a:gd name="T32" fmla="*/ 116 w 120"/>
                <a:gd name="T33" fmla="*/ 4 h 29"/>
                <a:gd name="T34" fmla="*/ 111 w 120"/>
                <a:gd name="T35" fmla="*/ 1 h 29"/>
                <a:gd name="T36" fmla="*/ 105 w 12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29">
                  <a:moveTo>
                    <a:pt x="105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1"/>
                  </a:lnTo>
                  <a:lnTo>
                    <a:pt x="120" y="15"/>
                  </a:lnTo>
                  <a:lnTo>
                    <a:pt x="118" y="9"/>
                  </a:lnTo>
                  <a:lnTo>
                    <a:pt x="116" y="4"/>
                  </a:lnTo>
                  <a:lnTo>
                    <a:pt x="111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32">
              <a:extLst>
                <a:ext uri="{FF2B5EF4-FFF2-40B4-BE49-F238E27FC236}">
                  <a16:creationId xmlns="" xmlns:a16="http://schemas.microsoft.com/office/drawing/2014/main" id="{69E530F6-80F1-49DF-8DE3-23820D72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5" y="1084263"/>
              <a:ext cx="19050" cy="9525"/>
            </a:xfrm>
            <a:custGeom>
              <a:avLst/>
              <a:gdLst>
                <a:gd name="T0" fmla="*/ 45 w 61"/>
                <a:gd name="T1" fmla="*/ 0 h 30"/>
                <a:gd name="T2" fmla="*/ 16 w 61"/>
                <a:gd name="T3" fmla="*/ 0 h 30"/>
                <a:gd name="T4" fmla="*/ 10 w 61"/>
                <a:gd name="T5" fmla="*/ 1 h 30"/>
                <a:gd name="T6" fmla="*/ 5 w 61"/>
                <a:gd name="T7" fmla="*/ 5 h 30"/>
                <a:gd name="T8" fmla="*/ 1 w 61"/>
                <a:gd name="T9" fmla="*/ 8 h 30"/>
                <a:gd name="T10" fmla="*/ 0 w 61"/>
                <a:gd name="T11" fmla="*/ 14 h 30"/>
                <a:gd name="T12" fmla="*/ 1 w 61"/>
                <a:gd name="T13" fmla="*/ 21 h 30"/>
                <a:gd name="T14" fmla="*/ 5 w 61"/>
                <a:gd name="T15" fmla="*/ 25 h 30"/>
                <a:gd name="T16" fmla="*/ 10 w 61"/>
                <a:gd name="T17" fmla="*/ 29 h 30"/>
                <a:gd name="T18" fmla="*/ 16 w 61"/>
                <a:gd name="T19" fmla="*/ 30 h 30"/>
                <a:gd name="T20" fmla="*/ 45 w 61"/>
                <a:gd name="T21" fmla="*/ 30 h 30"/>
                <a:gd name="T22" fmla="*/ 51 w 61"/>
                <a:gd name="T23" fmla="*/ 29 h 30"/>
                <a:gd name="T24" fmla="*/ 56 w 61"/>
                <a:gd name="T25" fmla="*/ 25 h 30"/>
                <a:gd name="T26" fmla="*/ 60 w 61"/>
                <a:gd name="T27" fmla="*/ 21 h 30"/>
                <a:gd name="T28" fmla="*/ 61 w 61"/>
                <a:gd name="T29" fmla="*/ 14 h 30"/>
                <a:gd name="T30" fmla="*/ 60 w 61"/>
                <a:gd name="T31" fmla="*/ 8 h 30"/>
                <a:gd name="T32" fmla="*/ 56 w 61"/>
                <a:gd name="T33" fmla="*/ 5 h 30"/>
                <a:gd name="T34" fmla="*/ 51 w 61"/>
                <a:gd name="T35" fmla="*/ 1 h 30"/>
                <a:gd name="T36" fmla="*/ 45 w 61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30">
                  <a:moveTo>
                    <a:pt x="45" y="0"/>
                  </a:move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5" y="25"/>
                  </a:lnTo>
                  <a:lnTo>
                    <a:pt x="10" y="29"/>
                  </a:lnTo>
                  <a:lnTo>
                    <a:pt x="16" y="30"/>
                  </a:lnTo>
                  <a:lnTo>
                    <a:pt x="45" y="30"/>
                  </a:lnTo>
                  <a:lnTo>
                    <a:pt x="51" y="29"/>
                  </a:lnTo>
                  <a:lnTo>
                    <a:pt x="56" y="25"/>
                  </a:lnTo>
                  <a:lnTo>
                    <a:pt x="60" y="21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6" y="5"/>
                  </a:lnTo>
                  <a:lnTo>
                    <a:pt x="51" y="1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3">
              <a:extLst>
                <a:ext uri="{FF2B5EF4-FFF2-40B4-BE49-F238E27FC236}">
                  <a16:creationId xmlns="" xmlns:a16="http://schemas.microsoft.com/office/drawing/2014/main" id="{F7E4A850-34EA-4C15-A4EE-F78C8B097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5038" y="877888"/>
              <a:ext cx="161925" cy="177800"/>
            </a:xfrm>
            <a:custGeom>
              <a:avLst/>
              <a:gdLst>
                <a:gd name="T0" fmla="*/ 242 w 511"/>
                <a:gd name="T1" fmla="*/ 1 h 556"/>
                <a:gd name="T2" fmla="*/ 217 w 511"/>
                <a:gd name="T3" fmla="*/ 3 h 556"/>
                <a:gd name="T4" fmla="*/ 192 w 511"/>
                <a:gd name="T5" fmla="*/ 8 h 556"/>
                <a:gd name="T6" fmla="*/ 168 w 511"/>
                <a:gd name="T7" fmla="*/ 15 h 556"/>
                <a:gd name="T8" fmla="*/ 134 w 511"/>
                <a:gd name="T9" fmla="*/ 31 h 556"/>
                <a:gd name="T10" fmla="*/ 93 w 511"/>
                <a:gd name="T11" fmla="*/ 58 h 556"/>
                <a:gd name="T12" fmla="*/ 59 w 511"/>
                <a:gd name="T13" fmla="*/ 94 h 556"/>
                <a:gd name="T14" fmla="*/ 31 w 511"/>
                <a:gd name="T15" fmla="*/ 134 h 556"/>
                <a:gd name="T16" fmla="*/ 15 w 511"/>
                <a:gd name="T17" fmla="*/ 168 h 556"/>
                <a:gd name="T18" fmla="*/ 8 w 511"/>
                <a:gd name="T19" fmla="*/ 191 h 556"/>
                <a:gd name="T20" fmla="*/ 3 w 511"/>
                <a:gd name="T21" fmla="*/ 217 h 556"/>
                <a:gd name="T22" fmla="*/ 0 w 511"/>
                <a:gd name="T23" fmla="*/ 243 h 556"/>
                <a:gd name="T24" fmla="*/ 0 w 511"/>
                <a:gd name="T25" fmla="*/ 277 h 556"/>
                <a:gd name="T26" fmla="*/ 8 w 511"/>
                <a:gd name="T27" fmla="*/ 317 h 556"/>
                <a:gd name="T28" fmla="*/ 20 w 511"/>
                <a:gd name="T29" fmla="*/ 355 h 556"/>
                <a:gd name="T30" fmla="*/ 39 w 511"/>
                <a:gd name="T31" fmla="*/ 392 h 556"/>
                <a:gd name="T32" fmla="*/ 63 w 511"/>
                <a:gd name="T33" fmla="*/ 423 h 556"/>
                <a:gd name="T34" fmla="*/ 91 w 511"/>
                <a:gd name="T35" fmla="*/ 451 h 556"/>
                <a:gd name="T36" fmla="*/ 124 w 511"/>
                <a:gd name="T37" fmla="*/ 475 h 556"/>
                <a:gd name="T38" fmla="*/ 160 w 511"/>
                <a:gd name="T39" fmla="*/ 493 h 556"/>
                <a:gd name="T40" fmla="*/ 180 w 511"/>
                <a:gd name="T41" fmla="*/ 542 h 556"/>
                <a:gd name="T42" fmla="*/ 185 w 511"/>
                <a:gd name="T43" fmla="*/ 552 h 556"/>
                <a:gd name="T44" fmla="*/ 196 w 511"/>
                <a:gd name="T45" fmla="*/ 556 h 556"/>
                <a:gd name="T46" fmla="*/ 322 w 511"/>
                <a:gd name="T47" fmla="*/ 555 h 556"/>
                <a:gd name="T48" fmla="*/ 330 w 511"/>
                <a:gd name="T49" fmla="*/ 547 h 556"/>
                <a:gd name="T50" fmla="*/ 331 w 511"/>
                <a:gd name="T51" fmla="*/ 500 h 556"/>
                <a:gd name="T52" fmla="*/ 369 w 511"/>
                <a:gd name="T53" fmla="*/ 484 h 556"/>
                <a:gd name="T54" fmla="*/ 405 w 511"/>
                <a:gd name="T55" fmla="*/ 464 h 556"/>
                <a:gd name="T56" fmla="*/ 435 w 511"/>
                <a:gd name="T57" fmla="*/ 438 h 556"/>
                <a:gd name="T58" fmla="*/ 461 w 511"/>
                <a:gd name="T59" fmla="*/ 407 h 556"/>
                <a:gd name="T60" fmla="*/ 483 w 511"/>
                <a:gd name="T61" fmla="*/ 373 h 556"/>
                <a:gd name="T62" fmla="*/ 499 w 511"/>
                <a:gd name="T63" fmla="*/ 337 h 556"/>
                <a:gd name="T64" fmla="*/ 508 w 511"/>
                <a:gd name="T65" fmla="*/ 298 h 556"/>
                <a:gd name="T66" fmla="*/ 511 w 511"/>
                <a:gd name="T67" fmla="*/ 256 h 556"/>
                <a:gd name="T68" fmla="*/ 510 w 511"/>
                <a:gd name="T69" fmla="*/ 229 h 556"/>
                <a:gd name="T70" fmla="*/ 506 w 511"/>
                <a:gd name="T71" fmla="*/ 205 h 556"/>
                <a:gd name="T72" fmla="*/ 500 w 511"/>
                <a:gd name="T73" fmla="*/ 179 h 556"/>
                <a:gd name="T74" fmla="*/ 491 w 511"/>
                <a:gd name="T75" fmla="*/ 156 h 556"/>
                <a:gd name="T76" fmla="*/ 468 w 511"/>
                <a:gd name="T77" fmla="*/ 113 h 556"/>
                <a:gd name="T78" fmla="*/ 436 w 511"/>
                <a:gd name="T79" fmla="*/ 75 h 556"/>
                <a:gd name="T80" fmla="*/ 399 w 511"/>
                <a:gd name="T81" fmla="*/ 44 h 556"/>
                <a:gd name="T82" fmla="*/ 355 w 511"/>
                <a:gd name="T83" fmla="*/ 20 h 556"/>
                <a:gd name="T84" fmla="*/ 331 w 511"/>
                <a:gd name="T85" fmla="*/ 12 h 556"/>
                <a:gd name="T86" fmla="*/ 307 w 511"/>
                <a:gd name="T87" fmla="*/ 6 h 556"/>
                <a:gd name="T88" fmla="*/ 281 w 511"/>
                <a:gd name="T89" fmla="*/ 1 h 556"/>
                <a:gd name="T90" fmla="*/ 256 w 511"/>
                <a:gd name="T91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1" h="556">
                  <a:moveTo>
                    <a:pt x="256" y="0"/>
                  </a:moveTo>
                  <a:lnTo>
                    <a:pt x="242" y="1"/>
                  </a:lnTo>
                  <a:lnTo>
                    <a:pt x="230" y="1"/>
                  </a:lnTo>
                  <a:lnTo>
                    <a:pt x="217" y="3"/>
                  </a:lnTo>
                  <a:lnTo>
                    <a:pt x="204" y="6"/>
                  </a:lnTo>
                  <a:lnTo>
                    <a:pt x="192" y="8"/>
                  </a:lnTo>
                  <a:lnTo>
                    <a:pt x="180" y="12"/>
                  </a:lnTo>
                  <a:lnTo>
                    <a:pt x="168" y="15"/>
                  </a:lnTo>
                  <a:lnTo>
                    <a:pt x="157" y="20"/>
                  </a:lnTo>
                  <a:lnTo>
                    <a:pt x="134" y="31"/>
                  </a:lnTo>
                  <a:lnTo>
                    <a:pt x="113" y="44"/>
                  </a:lnTo>
                  <a:lnTo>
                    <a:pt x="93" y="58"/>
                  </a:lnTo>
                  <a:lnTo>
                    <a:pt x="75" y="75"/>
                  </a:lnTo>
                  <a:lnTo>
                    <a:pt x="59" y="94"/>
                  </a:lnTo>
                  <a:lnTo>
                    <a:pt x="43" y="113"/>
                  </a:lnTo>
                  <a:lnTo>
                    <a:pt x="31" y="134"/>
                  </a:lnTo>
                  <a:lnTo>
                    <a:pt x="20" y="156"/>
                  </a:lnTo>
                  <a:lnTo>
                    <a:pt x="15" y="168"/>
                  </a:lnTo>
                  <a:lnTo>
                    <a:pt x="11" y="179"/>
                  </a:lnTo>
                  <a:lnTo>
                    <a:pt x="8" y="191"/>
                  </a:lnTo>
                  <a:lnTo>
                    <a:pt x="5" y="205"/>
                  </a:lnTo>
                  <a:lnTo>
                    <a:pt x="3" y="217"/>
                  </a:lnTo>
                  <a:lnTo>
                    <a:pt x="2" y="229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0" y="277"/>
                  </a:lnTo>
                  <a:lnTo>
                    <a:pt x="3" y="298"/>
                  </a:lnTo>
                  <a:lnTo>
                    <a:pt x="8" y="317"/>
                  </a:lnTo>
                  <a:lnTo>
                    <a:pt x="13" y="337"/>
                  </a:lnTo>
                  <a:lnTo>
                    <a:pt x="20" y="355"/>
                  </a:lnTo>
                  <a:lnTo>
                    <a:pt x="28" y="373"/>
                  </a:lnTo>
                  <a:lnTo>
                    <a:pt x="39" y="392"/>
                  </a:lnTo>
                  <a:lnTo>
                    <a:pt x="50" y="407"/>
                  </a:lnTo>
                  <a:lnTo>
                    <a:pt x="63" y="423"/>
                  </a:lnTo>
                  <a:lnTo>
                    <a:pt x="76" y="438"/>
                  </a:lnTo>
                  <a:lnTo>
                    <a:pt x="91" y="451"/>
                  </a:lnTo>
                  <a:lnTo>
                    <a:pt x="107" y="464"/>
                  </a:lnTo>
                  <a:lnTo>
                    <a:pt x="124" y="475"/>
                  </a:lnTo>
                  <a:lnTo>
                    <a:pt x="142" y="484"/>
                  </a:lnTo>
                  <a:lnTo>
                    <a:pt x="160" y="493"/>
                  </a:lnTo>
                  <a:lnTo>
                    <a:pt x="180" y="500"/>
                  </a:lnTo>
                  <a:lnTo>
                    <a:pt x="180" y="542"/>
                  </a:lnTo>
                  <a:lnTo>
                    <a:pt x="181" y="547"/>
                  </a:lnTo>
                  <a:lnTo>
                    <a:pt x="185" y="552"/>
                  </a:lnTo>
                  <a:lnTo>
                    <a:pt x="190" y="555"/>
                  </a:lnTo>
                  <a:lnTo>
                    <a:pt x="196" y="556"/>
                  </a:lnTo>
                  <a:lnTo>
                    <a:pt x="316" y="556"/>
                  </a:lnTo>
                  <a:lnTo>
                    <a:pt x="322" y="555"/>
                  </a:lnTo>
                  <a:lnTo>
                    <a:pt x="327" y="552"/>
                  </a:lnTo>
                  <a:lnTo>
                    <a:pt x="330" y="547"/>
                  </a:lnTo>
                  <a:lnTo>
                    <a:pt x="331" y="542"/>
                  </a:lnTo>
                  <a:lnTo>
                    <a:pt x="331" y="500"/>
                  </a:lnTo>
                  <a:lnTo>
                    <a:pt x="351" y="493"/>
                  </a:lnTo>
                  <a:lnTo>
                    <a:pt x="369" y="484"/>
                  </a:lnTo>
                  <a:lnTo>
                    <a:pt x="388" y="475"/>
                  </a:lnTo>
                  <a:lnTo>
                    <a:pt x="405" y="464"/>
                  </a:lnTo>
                  <a:lnTo>
                    <a:pt x="421" y="451"/>
                  </a:lnTo>
                  <a:lnTo>
                    <a:pt x="435" y="438"/>
                  </a:lnTo>
                  <a:lnTo>
                    <a:pt x="449" y="423"/>
                  </a:lnTo>
                  <a:lnTo>
                    <a:pt x="461" y="407"/>
                  </a:lnTo>
                  <a:lnTo>
                    <a:pt x="473" y="392"/>
                  </a:lnTo>
                  <a:lnTo>
                    <a:pt x="483" y="373"/>
                  </a:lnTo>
                  <a:lnTo>
                    <a:pt x="491" y="355"/>
                  </a:lnTo>
                  <a:lnTo>
                    <a:pt x="499" y="337"/>
                  </a:lnTo>
                  <a:lnTo>
                    <a:pt x="504" y="317"/>
                  </a:lnTo>
                  <a:lnTo>
                    <a:pt x="508" y="298"/>
                  </a:lnTo>
                  <a:lnTo>
                    <a:pt x="511" y="277"/>
                  </a:lnTo>
                  <a:lnTo>
                    <a:pt x="511" y="256"/>
                  </a:lnTo>
                  <a:lnTo>
                    <a:pt x="511" y="243"/>
                  </a:lnTo>
                  <a:lnTo>
                    <a:pt x="510" y="229"/>
                  </a:lnTo>
                  <a:lnTo>
                    <a:pt x="508" y="217"/>
                  </a:lnTo>
                  <a:lnTo>
                    <a:pt x="506" y="205"/>
                  </a:lnTo>
                  <a:lnTo>
                    <a:pt x="504" y="191"/>
                  </a:lnTo>
                  <a:lnTo>
                    <a:pt x="500" y="179"/>
                  </a:lnTo>
                  <a:lnTo>
                    <a:pt x="496" y="168"/>
                  </a:lnTo>
                  <a:lnTo>
                    <a:pt x="491" y="156"/>
                  </a:lnTo>
                  <a:lnTo>
                    <a:pt x="480" y="134"/>
                  </a:lnTo>
                  <a:lnTo>
                    <a:pt x="468" y="113"/>
                  </a:lnTo>
                  <a:lnTo>
                    <a:pt x="452" y="94"/>
                  </a:lnTo>
                  <a:lnTo>
                    <a:pt x="436" y="75"/>
                  </a:lnTo>
                  <a:lnTo>
                    <a:pt x="418" y="58"/>
                  </a:lnTo>
                  <a:lnTo>
                    <a:pt x="399" y="44"/>
                  </a:lnTo>
                  <a:lnTo>
                    <a:pt x="378" y="31"/>
                  </a:lnTo>
                  <a:lnTo>
                    <a:pt x="355" y="20"/>
                  </a:lnTo>
                  <a:lnTo>
                    <a:pt x="344" y="15"/>
                  </a:lnTo>
                  <a:lnTo>
                    <a:pt x="331" y="12"/>
                  </a:lnTo>
                  <a:lnTo>
                    <a:pt x="319" y="8"/>
                  </a:lnTo>
                  <a:lnTo>
                    <a:pt x="307" y="6"/>
                  </a:lnTo>
                  <a:lnTo>
                    <a:pt x="295" y="3"/>
                  </a:lnTo>
                  <a:lnTo>
                    <a:pt x="281" y="1"/>
                  </a:lnTo>
                  <a:lnTo>
                    <a:pt x="269" y="1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34">
              <a:extLst>
                <a:ext uri="{FF2B5EF4-FFF2-40B4-BE49-F238E27FC236}">
                  <a16:creationId xmlns="" xmlns:a16="http://schemas.microsoft.com/office/drawing/2014/main" id="{D9E6AF31-C3BE-4FEF-B08D-A5961D3B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5825" y="949325"/>
              <a:ext cx="28575" cy="11113"/>
            </a:xfrm>
            <a:custGeom>
              <a:avLst/>
              <a:gdLst>
                <a:gd name="T0" fmla="*/ 76 w 90"/>
                <a:gd name="T1" fmla="*/ 0 h 31"/>
                <a:gd name="T2" fmla="*/ 16 w 90"/>
                <a:gd name="T3" fmla="*/ 0 h 31"/>
                <a:gd name="T4" fmla="*/ 10 w 90"/>
                <a:gd name="T5" fmla="*/ 2 h 31"/>
                <a:gd name="T6" fmla="*/ 5 w 90"/>
                <a:gd name="T7" fmla="*/ 5 h 31"/>
                <a:gd name="T8" fmla="*/ 1 w 90"/>
                <a:gd name="T9" fmla="*/ 10 h 31"/>
                <a:gd name="T10" fmla="*/ 0 w 90"/>
                <a:gd name="T11" fmla="*/ 15 h 31"/>
                <a:gd name="T12" fmla="*/ 1 w 90"/>
                <a:gd name="T13" fmla="*/ 21 h 31"/>
                <a:gd name="T14" fmla="*/ 5 w 90"/>
                <a:gd name="T15" fmla="*/ 26 h 31"/>
                <a:gd name="T16" fmla="*/ 10 w 90"/>
                <a:gd name="T17" fmla="*/ 30 h 31"/>
                <a:gd name="T18" fmla="*/ 16 w 90"/>
                <a:gd name="T19" fmla="*/ 31 h 31"/>
                <a:gd name="T20" fmla="*/ 76 w 90"/>
                <a:gd name="T21" fmla="*/ 31 h 31"/>
                <a:gd name="T22" fmla="*/ 82 w 90"/>
                <a:gd name="T23" fmla="*/ 30 h 31"/>
                <a:gd name="T24" fmla="*/ 87 w 90"/>
                <a:gd name="T25" fmla="*/ 26 h 31"/>
                <a:gd name="T26" fmla="*/ 89 w 90"/>
                <a:gd name="T27" fmla="*/ 21 h 31"/>
                <a:gd name="T28" fmla="*/ 90 w 90"/>
                <a:gd name="T29" fmla="*/ 15 h 31"/>
                <a:gd name="T30" fmla="*/ 89 w 90"/>
                <a:gd name="T31" fmla="*/ 10 h 31"/>
                <a:gd name="T32" fmla="*/ 87 w 90"/>
                <a:gd name="T33" fmla="*/ 5 h 31"/>
                <a:gd name="T34" fmla="*/ 82 w 90"/>
                <a:gd name="T35" fmla="*/ 2 h 31"/>
                <a:gd name="T36" fmla="*/ 76 w 9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31">
                  <a:moveTo>
                    <a:pt x="7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10" y="30"/>
                  </a:lnTo>
                  <a:lnTo>
                    <a:pt x="16" y="31"/>
                  </a:lnTo>
                  <a:lnTo>
                    <a:pt x="76" y="31"/>
                  </a:lnTo>
                  <a:lnTo>
                    <a:pt x="82" y="30"/>
                  </a:lnTo>
                  <a:lnTo>
                    <a:pt x="87" y="26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7" y="5"/>
                  </a:lnTo>
                  <a:lnTo>
                    <a:pt x="82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35">
              <a:extLst>
                <a:ext uri="{FF2B5EF4-FFF2-40B4-BE49-F238E27FC236}">
                  <a16:creationId xmlns="" xmlns:a16="http://schemas.microsoft.com/office/drawing/2014/main" id="{20138F21-76E0-4AAB-92F9-6861309E1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4400" y="863600"/>
              <a:ext cx="34925" cy="34925"/>
            </a:xfrm>
            <a:custGeom>
              <a:avLst/>
              <a:gdLst>
                <a:gd name="T0" fmla="*/ 91 w 107"/>
                <a:gd name="T1" fmla="*/ 107 h 107"/>
                <a:gd name="T2" fmla="*/ 97 w 107"/>
                <a:gd name="T3" fmla="*/ 105 h 107"/>
                <a:gd name="T4" fmla="*/ 102 w 107"/>
                <a:gd name="T5" fmla="*/ 102 h 107"/>
                <a:gd name="T6" fmla="*/ 105 w 107"/>
                <a:gd name="T7" fmla="*/ 97 h 107"/>
                <a:gd name="T8" fmla="*/ 107 w 107"/>
                <a:gd name="T9" fmla="*/ 91 h 107"/>
                <a:gd name="T10" fmla="*/ 105 w 107"/>
                <a:gd name="T11" fmla="*/ 86 h 107"/>
                <a:gd name="T12" fmla="*/ 102 w 107"/>
                <a:gd name="T13" fmla="*/ 81 h 107"/>
                <a:gd name="T14" fmla="*/ 26 w 107"/>
                <a:gd name="T15" fmla="*/ 5 h 107"/>
                <a:gd name="T16" fmla="*/ 21 w 107"/>
                <a:gd name="T17" fmla="*/ 2 h 107"/>
                <a:gd name="T18" fmla="*/ 16 w 107"/>
                <a:gd name="T19" fmla="*/ 0 h 107"/>
                <a:gd name="T20" fmla="*/ 10 w 107"/>
                <a:gd name="T21" fmla="*/ 2 h 107"/>
                <a:gd name="T22" fmla="*/ 5 w 107"/>
                <a:gd name="T23" fmla="*/ 5 h 107"/>
                <a:gd name="T24" fmla="*/ 2 w 107"/>
                <a:gd name="T25" fmla="*/ 10 h 107"/>
                <a:gd name="T26" fmla="*/ 0 w 107"/>
                <a:gd name="T27" fmla="*/ 16 h 107"/>
                <a:gd name="T28" fmla="*/ 2 w 107"/>
                <a:gd name="T29" fmla="*/ 21 h 107"/>
                <a:gd name="T30" fmla="*/ 5 w 107"/>
                <a:gd name="T31" fmla="*/ 26 h 107"/>
                <a:gd name="T32" fmla="*/ 81 w 107"/>
                <a:gd name="T33" fmla="*/ 102 h 107"/>
                <a:gd name="T34" fmla="*/ 86 w 107"/>
                <a:gd name="T35" fmla="*/ 105 h 107"/>
                <a:gd name="T36" fmla="*/ 91 w 107"/>
                <a:gd name="T3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07">
                  <a:moveTo>
                    <a:pt x="91" y="107"/>
                  </a:moveTo>
                  <a:lnTo>
                    <a:pt x="97" y="105"/>
                  </a:lnTo>
                  <a:lnTo>
                    <a:pt x="102" y="102"/>
                  </a:lnTo>
                  <a:lnTo>
                    <a:pt x="105" y="97"/>
                  </a:lnTo>
                  <a:lnTo>
                    <a:pt x="107" y="91"/>
                  </a:lnTo>
                  <a:lnTo>
                    <a:pt x="105" y="86"/>
                  </a:lnTo>
                  <a:lnTo>
                    <a:pt x="102" y="81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1" y="102"/>
                  </a:lnTo>
                  <a:lnTo>
                    <a:pt x="86" y="105"/>
                  </a:lnTo>
                  <a:lnTo>
                    <a:pt x="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36">
              <a:extLst>
                <a:ext uri="{FF2B5EF4-FFF2-40B4-BE49-F238E27FC236}">
                  <a16:creationId xmlns="" xmlns:a16="http://schemas.microsoft.com/office/drawing/2014/main" id="{2A0C011F-3960-4A53-B82D-8BDC55691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238" y="835025"/>
              <a:ext cx="9525" cy="28575"/>
            </a:xfrm>
            <a:custGeom>
              <a:avLst/>
              <a:gdLst>
                <a:gd name="T0" fmla="*/ 15 w 29"/>
                <a:gd name="T1" fmla="*/ 90 h 90"/>
                <a:gd name="T2" fmla="*/ 21 w 29"/>
                <a:gd name="T3" fmla="*/ 89 h 90"/>
                <a:gd name="T4" fmla="*/ 26 w 29"/>
                <a:gd name="T5" fmla="*/ 87 h 90"/>
                <a:gd name="T6" fmla="*/ 28 w 29"/>
                <a:gd name="T7" fmla="*/ 82 h 90"/>
                <a:gd name="T8" fmla="*/ 29 w 29"/>
                <a:gd name="T9" fmla="*/ 76 h 90"/>
                <a:gd name="T10" fmla="*/ 29 w 29"/>
                <a:gd name="T11" fmla="*/ 16 h 90"/>
                <a:gd name="T12" fmla="*/ 28 w 29"/>
                <a:gd name="T13" fmla="*/ 10 h 90"/>
                <a:gd name="T14" fmla="*/ 26 w 29"/>
                <a:gd name="T15" fmla="*/ 5 h 90"/>
                <a:gd name="T16" fmla="*/ 21 w 29"/>
                <a:gd name="T17" fmla="*/ 1 h 90"/>
                <a:gd name="T18" fmla="*/ 15 w 29"/>
                <a:gd name="T19" fmla="*/ 0 h 90"/>
                <a:gd name="T20" fmla="*/ 9 w 29"/>
                <a:gd name="T21" fmla="*/ 1 h 90"/>
                <a:gd name="T22" fmla="*/ 4 w 29"/>
                <a:gd name="T23" fmla="*/ 5 h 90"/>
                <a:gd name="T24" fmla="*/ 1 w 29"/>
                <a:gd name="T25" fmla="*/ 10 h 90"/>
                <a:gd name="T26" fmla="*/ 0 w 29"/>
                <a:gd name="T27" fmla="*/ 16 h 90"/>
                <a:gd name="T28" fmla="*/ 0 w 29"/>
                <a:gd name="T29" fmla="*/ 76 h 90"/>
                <a:gd name="T30" fmla="*/ 1 w 29"/>
                <a:gd name="T31" fmla="*/ 82 h 90"/>
                <a:gd name="T32" fmla="*/ 4 w 29"/>
                <a:gd name="T33" fmla="*/ 87 h 90"/>
                <a:gd name="T34" fmla="*/ 9 w 29"/>
                <a:gd name="T35" fmla="*/ 89 h 90"/>
                <a:gd name="T36" fmla="*/ 15 w 29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90">
                  <a:moveTo>
                    <a:pt x="15" y="90"/>
                  </a:moveTo>
                  <a:lnTo>
                    <a:pt x="21" y="89"/>
                  </a:lnTo>
                  <a:lnTo>
                    <a:pt x="26" y="87"/>
                  </a:lnTo>
                  <a:lnTo>
                    <a:pt x="28" y="82"/>
                  </a:lnTo>
                  <a:lnTo>
                    <a:pt x="29" y="76"/>
                  </a:lnTo>
                  <a:lnTo>
                    <a:pt x="29" y="16"/>
                  </a:lnTo>
                  <a:lnTo>
                    <a:pt x="28" y="10"/>
                  </a:lnTo>
                  <a:lnTo>
                    <a:pt x="26" y="5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76"/>
                  </a:lnTo>
                  <a:lnTo>
                    <a:pt x="1" y="82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7">
              <a:extLst>
                <a:ext uri="{FF2B5EF4-FFF2-40B4-BE49-F238E27FC236}">
                  <a16:creationId xmlns="" xmlns:a16="http://schemas.microsoft.com/office/drawing/2014/main" id="{95AC5EAB-4D3E-48E2-83F2-F66714FE3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675" y="863600"/>
              <a:ext cx="33338" cy="34925"/>
            </a:xfrm>
            <a:custGeom>
              <a:avLst/>
              <a:gdLst>
                <a:gd name="T0" fmla="*/ 101 w 106"/>
                <a:gd name="T1" fmla="*/ 5 h 107"/>
                <a:gd name="T2" fmla="*/ 96 w 106"/>
                <a:gd name="T3" fmla="*/ 2 h 107"/>
                <a:gd name="T4" fmla="*/ 90 w 106"/>
                <a:gd name="T5" fmla="*/ 0 h 107"/>
                <a:gd name="T6" fmla="*/ 85 w 106"/>
                <a:gd name="T7" fmla="*/ 2 h 107"/>
                <a:gd name="T8" fmla="*/ 80 w 106"/>
                <a:gd name="T9" fmla="*/ 5 h 107"/>
                <a:gd name="T10" fmla="*/ 5 w 106"/>
                <a:gd name="T11" fmla="*/ 80 h 107"/>
                <a:gd name="T12" fmla="*/ 1 w 106"/>
                <a:gd name="T13" fmla="*/ 86 h 107"/>
                <a:gd name="T14" fmla="*/ 0 w 106"/>
                <a:gd name="T15" fmla="*/ 91 h 107"/>
                <a:gd name="T16" fmla="*/ 1 w 106"/>
                <a:gd name="T17" fmla="*/ 97 h 107"/>
                <a:gd name="T18" fmla="*/ 5 w 106"/>
                <a:gd name="T19" fmla="*/ 102 h 107"/>
                <a:gd name="T20" fmla="*/ 10 w 106"/>
                <a:gd name="T21" fmla="*/ 105 h 107"/>
                <a:gd name="T22" fmla="*/ 16 w 106"/>
                <a:gd name="T23" fmla="*/ 107 h 107"/>
                <a:gd name="T24" fmla="*/ 21 w 106"/>
                <a:gd name="T25" fmla="*/ 105 h 107"/>
                <a:gd name="T26" fmla="*/ 25 w 106"/>
                <a:gd name="T27" fmla="*/ 102 h 107"/>
                <a:gd name="T28" fmla="*/ 101 w 106"/>
                <a:gd name="T29" fmla="*/ 26 h 107"/>
                <a:gd name="T30" fmla="*/ 105 w 106"/>
                <a:gd name="T31" fmla="*/ 21 h 107"/>
                <a:gd name="T32" fmla="*/ 106 w 106"/>
                <a:gd name="T33" fmla="*/ 16 h 107"/>
                <a:gd name="T34" fmla="*/ 105 w 106"/>
                <a:gd name="T35" fmla="*/ 10 h 107"/>
                <a:gd name="T36" fmla="*/ 101 w 106"/>
                <a:gd name="T37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07">
                  <a:moveTo>
                    <a:pt x="101" y="5"/>
                  </a:moveTo>
                  <a:lnTo>
                    <a:pt x="96" y="2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0" y="5"/>
                  </a:lnTo>
                  <a:lnTo>
                    <a:pt x="5" y="80"/>
                  </a:lnTo>
                  <a:lnTo>
                    <a:pt x="1" y="86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5" y="102"/>
                  </a:lnTo>
                  <a:lnTo>
                    <a:pt x="10" y="105"/>
                  </a:lnTo>
                  <a:lnTo>
                    <a:pt x="16" y="107"/>
                  </a:lnTo>
                  <a:lnTo>
                    <a:pt x="21" y="105"/>
                  </a:lnTo>
                  <a:lnTo>
                    <a:pt x="25" y="102"/>
                  </a:lnTo>
                  <a:lnTo>
                    <a:pt x="101" y="26"/>
                  </a:lnTo>
                  <a:lnTo>
                    <a:pt x="105" y="21"/>
                  </a:lnTo>
                  <a:lnTo>
                    <a:pt x="106" y="16"/>
                  </a:lnTo>
                  <a:lnTo>
                    <a:pt x="105" y="10"/>
                  </a:lnTo>
                  <a:lnTo>
                    <a:pt x="10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38">
              <a:extLst>
                <a:ext uri="{FF2B5EF4-FFF2-40B4-BE49-F238E27FC236}">
                  <a16:creationId xmlns="" xmlns:a16="http://schemas.microsoft.com/office/drawing/2014/main" id="{091EB9D4-F0DA-4562-A84A-59CB710F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6013" y="949325"/>
              <a:ext cx="28575" cy="11113"/>
            </a:xfrm>
            <a:custGeom>
              <a:avLst/>
              <a:gdLst>
                <a:gd name="T0" fmla="*/ 75 w 90"/>
                <a:gd name="T1" fmla="*/ 0 h 31"/>
                <a:gd name="T2" fmla="*/ 15 w 90"/>
                <a:gd name="T3" fmla="*/ 0 h 31"/>
                <a:gd name="T4" fmla="*/ 9 w 90"/>
                <a:gd name="T5" fmla="*/ 2 h 31"/>
                <a:gd name="T6" fmla="*/ 4 w 90"/>
                <a:gd name="T7" fmla="*/ 5 h 31"/>
                <a:gd name="T8" fmla="*/ 1 w 90"/>
                <a:gd name="T9" fmla="*/ 10 h 31"/>
                <a:gd name="T10" fmla="*/ 0 w 90"/>
                <a:gd name="T11" fmla="*/ 15 h 31"/>
                <a:gd name="T12" fmla="*/ 1 w 90"/>
                <a:gd name="T13" fmla="*/ 21 h 31"/>
                <a:gd name="T14" fmla="*/ 4 w 90"/>
                <a:gd name="T15" fmla="*/ 26 h 31"/>
                <a:gd name="T16" fmla="*/ 9 w 90"/>
                <a:gd name="T17" fmla="*/ 30 h 31"/>
                <a:gd name="T18" fmla="*/ 15 w 90"/>
                <a:gd name="T19" fmla="*/ 31 h 31"/>
                <a:gd name="T20" fmla="*/ 75 w 90"/>
                <a:gd name="T21" fmla="*/ 31 h 31"/>
                <a:gd name="T22" fmla="*/ 81 w 90"/>
                <a:gd name="T23" fmla="*/ 30 h 31"/>
                <a:gd name="T24" fmla="*/ 86 w 90"/>
                <a:gd name="T25" fmla="*/ 26 h 31"/>
                <a:gd name="T26" fmla="*/ 89 w 90"/>
                <a:gd name="T27" fmla="*/ 21 h 31"/>
                <a:gd name="T28" fmla="*/ 90 w 90"/>
                <a:gd name="T29" fmla="*/ 15 h 31"/>
                <a:gd name="T30" fmla="*/ 89 w 90"/>
                <a:gd name="T31" fmla="*/ 10 h 31"/>
                <a:gd name="T32" fmla="*/ 86 w 90"/>
                <a:gd name="T33" fmla="*/ 5 h 31"/>
                <a:gd name="T34" fmla="*/ 81 w 90"/>
                <a:gd name="T35" fmla="*/ 2 h 31"/>
                <a:gd name="T36" fmla="*/ 75 w 9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31">
                  <a:moveTo>
                    <a:pt x="75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75" y="31"/>
                  </a:lnTo>
                  <a:lnTo>
                    <a:pt x="81" y="30"/>
                  </a:lnTo>
                  <a:lnTo>
                    <a:pt x="86" y="26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6" y="5"/>
                  </a:lnTo>
                  <a:lnTo>
                    <a:pt x="81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Arc 1">
            <a:extLst>
              <a:ext uri="{FF2B5EF4-FFF2-40B4-BE49-F238E27FC236}">
                <a16:creationId xmlns="" xmlns:a16="http://schemas.microsoft.com/office/drawing/2014/main" id="{2AA0863E-73A8-4B3C-B38F-2FCFB4D22744}"/>
              </a:ext>
            </a:extLst>
          </p:cNvPr>
          <p:cNvSpPr/>
          <p:nvPr/>
        </p:nvSpPr>
        <p:spPr>
          <a:xfrm>
            <a:off x="3391560" y="1317454"/>
            <a:ext cx="3809497" cy="4988096"/>
          </a:xfrm>
          <a:prstGeom prst="arc">
            <a:avLst>
              <a:gd name="adj1" fmla="val 5262404"/>
              <a:gd name="adj2" fmla="val 18556386"/>
            </a:avLst>
          </a:prstGeom>
          <a:ln w="1905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6">
            <a:extLst>
              <a:ext uri="{FF2B5EF4-FFF2-40B4-BE49-F238E27FC236}">
                <a16:creationId xmlns="" xmlns:a16="http://schemas.microsoft.com/office/drawing/2014/main" id="{E1746EB4-B51E-496F-A63A-2BBAF0BD0740}"/>
              </a:ext>
            </a:extLst>
          </p:cNvPr>
          <p:cNvSpPr/>
          <p:nvPr/>
        </p:nvSpPr>
        <p:spPr>
          <a:xfrm>
            <a:off x="4444561" y="1197980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1" name="Oval 17">
            <a:extLst>
              <a:ext uri="{FF2B5EF4-FFF2-40B4-BE49-F238E27FC236}">
                <a16:creationId xmlns="" xmlns:a16="http://schemas.microsoft.com/office/drawing/2014/main" id="{4027922D-6753-4F4C-8288-4915CF6D6A45}"/>
              </a:ext>
            </a:extLst>
          </p:cNvPr>
          <p:cNvSpPr/>
          <p:nvPr/>
        </p:nvSpPr>
        <p:spPr>
          <a:xfrm>
            <a:off x="3569410" y="2096110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22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3191839" y="3246298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8349" y="6159"/>
            <a:ext cx="4902407" cy="568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СИЛЬНЫЕ СТОРОНЫ, ХАРАКТЕРИЗУЮЩИЕ ПРЕИМУЩЕСТВА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8401" y="4189377"/>
            <a:ext cx="268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повышение опыта с первого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курса</a:t>
            </a:r>
            <a:endParaRPr lang="kk-KZ" sz="140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775" y="5061176"/>
            <a:ext cx="3476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остаточный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уровень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«</a:t>
            </a:r>
            <a:r>
              <a:rPr lang="ru-RU" sz="1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остепененности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"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ППС (преподаватели, имеющие ученую степень 66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Calibri"/>
              </a:rPr>
              <a:t>%)</a:t>
            </a:r>
            <a:endParaRPr lang="kk-KZ" sz="140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307" y="6034347"/>
            <a:ext cx="4513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у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спешная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институциональная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</a:rPr>
              <a:t>переаккредитация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 ОП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НААР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2019 г.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11 образовательных программ прошли аккредитацию на семь лет до 2025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года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r"/>
            <a:endParaRPr lang="kk-KZ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Oval 16">
            <a:extLst>
              <a:ext uri="{FF2B5EF4-FFF2-40B4-BE49-F238E27FC236}">
                <a16:creationId xmlns="" xmlns:a16="http://schemas.microsoft.com/office/drawing/2014/main" id="{E1746EB4-B51E-496F-A63A-2BBAF0BD0740}"/>
              </a:ext>
            </a:extLst>
          </p:cNvPr>
          <p:cNvSpPr/>
          <p:nvPr/>
        </p:nvSpPr>
        <p:spPr>
          <a:xfrm>
            <a:off x="3232092" y="4228950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29" name="Oval 16">
            <a:extLst>
              <a:ext uri="{FF2B5EF4-FFF2-40B4-BE49-F238E27FC236}">
                <a16:creationId xmlns="" xmlns:a16="http://schemas.microsoft.com/office/drawing/2014/main" id="{E1746EB4-B51E-496F-A63A-2BBAF0BD0740}"/>
              </a:ext>
            </a:extLst>
          </p:cNvPr>
          <p:cNvSpPr/>
          <p:nvPr/>
        </p:nvSpPr>
        <p:spPr>
          <a:xfrm>
            <a:off x="3730811" y="5171880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30" name="Oval 16">
            <a:extLst>
              <a:ext uri="{FF2B5EF4-FFF2-40B4-BE49-F238E27FC236}">
                <a16:creationId xmlns="" xmlns:a16="http://schemas.microsoft.com/office/drawing/2014/main" id="{E1746EB4-B51E-496F-A63A-2BBAF0BD0740}"/>
              </a:ext>
            </a:extLst>
          </p:cNvPr>
          <p:cNvSpPr/>
          <p:nvPr/>
        </p:nvSpPr>
        <p:spPr>
          <a:xfrm>
            <a:off x="4692211" y="6020074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31" name="Arc 1">
            <a:extLst>
              <a:ext uri="{FF2B5EF4-FFF2-40B4-BE49-F238E27FC236}">
                <a16:creationId xmlns="" xmlns:a16="http://schemas.microsoft.com/office/drawing/2014/main" id="{2AA0863E-73A8-4B3C-B38F-2FCFB4D22744}"/>
              </a:ext>
            </a:extLst>
          </p:cNvPr>
          <p:cNvSpPr/>
          <p:nvPr/>
        </p:nvSpPr>
        <p:spPr>
          <a:xfrm flipH="1">
            <a:off x="6176777" y="1318064"/>
            <a:ext cx="3809497" cy="4988096"/>
          </a:xfrm>
          <a:prstGeom prst="arc">
            <a:avLst>
              <a:gd name="adj1" fmla="val 5262404"/>
              <a:gd name="adj2" fmla="val 18556386"/>
            </a:avLst>
          </a:prstGeom>
          <a:ln w="1905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16">
            <a:extLst>
              <a:ext uri="{FF2B5EF4-FFF2-40B4-BE49-F238E27FC236}">
                <a16:creationId xmlns="" xmlns:a16="http://schemas.microsoft.com/office/drawing/2014/main" id="{E1746EB4-B51E-496F-A63A-2BBAF0BD0740}"/>
              </a:ext>
            </a:extLst>
          </p:cNvPr>
          <p:cNvSpPr/>
          <p:nvPr/>
        </p:nvSpPr>
        <p:spPr>
          <a:xfrm>
            <a:off x="8513132" y="1197980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3" name="Oval 17">
            <a:extLst>
              <a:ext uri="{FF2B5EF4-FFF2-40B4-BE49-F238E27FC236}">
                <a16:creationId xmlns="" xmlns:a16="http://schemas.microsoft.com/office/drawing/2014/main" id="{4027922D-6753-4F4C-8288-4915CF6D6A45}"/>
              </a:ext>
            </a:extLst>
          </p:cNvPr>
          <p:cNvSpPr/>
          <p:nvPr/>
        </p:nvSpPr>
        <p:spPr>
          <a:xfrm>
            <a:off x="9346368" y="2096110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34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9650442" y="3299666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952645" y="49570"/>
            <a:ext cx="5264699" cy="568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СЛАБЫЕ СТОРОНЫ, ХАРАКТЕРИЗУЮЩИЕ НЕДОСТАТКИ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046249" y="976022"/>
            <a:ext cx="382430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 pitchFamily="18" charset="0"/>
              </a:rPr>
              <a:t>ебольшое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 pitchFamily="18" charset="0"/>
              </a:rPr>
              <a:t>количество абитуриентов на специальность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 pitchFamily="18" charset="0"/>
              </a:rPr>
              <a:t>«Казахский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 pitchFamily="18" charset="0"/>
              </a:rPr>
              <a:t>язык и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 pitchFamily="18" charset="0"/>
              </a:rPr>
              <a:t>литература в школах с неказахским языком обучения» – 52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 pitchFamily="18" charset="0"/>
              </a:rPr>
              <a:t>студента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841668" y="2024321"/>
            <a:ext cx="313436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озрастной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состав ППС (средний возраст – 48 лет), доля молодых педагогов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низкая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224425" y="3195539"/>
            <a:ext cx="2929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тсутствие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инновационных образовательных программ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43199" y="610278"/>
            <a:ext cx="3869329" cy="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760782" y="610278"/>
            <a:ext cx="3869329" cy="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9008432" y="6190270"/>
            <a:ext cx="2561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2060">
                    <a:alpha val="33000"/>
                  </a:srgbClr>
                </a:solidFill>
                <a:latin typeface="Cambria" panose="02040503050406030204" pitchFamily="18" charset="0"/>
              </a:rPr>
              <a:t>SWOT</a:t>
            </a:r>
            <a:endParaRPr lang="ru-RU" sz="6000" b="1" dirty="0">
              <a:solidFill>
                <a:srgbClr val="002060">
                  <a:alpha val="33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695446" y="6496663"/>
            <a:ext cx="2780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CC9B00"/>
                </a:solidFill>
                <a:latin typeface="Cambria" panose="02040503050406030204" pitchFamily="18" charset="0"/>
              </a:rPr>
              <a:t>Внутренние </a:t>
            </a:r>
            <a:endParaRPr lang="kk-KZ" sz="1600" b="1" dirty="0">
              <a:solidFill>
                <a:srgbClr val="CC9B00"/>
              </a:solidFill>
              <a:latin typeface="Cambria" panose="02040503050406030204" pitchFamily="18" charset="0"/>
            </a:endParaRPr>
          </a:p>
          <a:p>
            <a:pPr algn="ctr"/>
            <a:r>
              <a:rPr lang="kk-KZ" sz="1600" b="1" dirty="0" smtClean="0">
                <a:solidFill>
                  <a:srgbClr val="CC9B00"/>
                </a:solidFill>
                <a:latin typeface="Cambria" panose="02040503050406030204" pitchFamily="18" charset="0"/>
              </a:rPr>
              <a:t>Факторы </a:t>
            </a:r>
            <a:endParaRPr lang="ru-RU" sz="1600" b="1" dirty="0">
              <a:solidFill>
                <a:srgbClr val="CC9B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9701768" y="4187754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75463" y="4180425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Низкий процент защиты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докторантов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9495054" y="4998523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3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8966007" y="5680709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4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7887067" y="6246860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35516" y="4943252"/>
            <a:ext cx="2735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изкая эффективность рекламы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образовательных услуг в СМИ и интернете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213657" y="5800216"/>
            <a:ext cx="38497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kk-KZ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н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изкий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уровень владения ППС и студентами английским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языком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90323" y="6309648"/>
            <a:ext cx="4785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kk-KZ" sz="1600" dirty="0">
                <a:solidFill>
                  <a:srgbClr val="002060"/>
                </a:solidFill>
                <a:latin typeface="Cambria" panose="02040503050406030204" pitchFamily="18" charset="0"/>
              </a:rPr>
              <a:t>Отсутствие коммерциализации </a:t>
            </a:r>
            <a:r>
              <a:rPr lang="kk-KZ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результатов нир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13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/>
        </p:blipFill>
        <p:spPr>
          <a:xfrm flipH="1">
            <a:off x="5131968" y="2739822"/>
            <a:ext cx="3657583" cy="3878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A81B14-57D1-42CA-BE1F-2A9CB5E7397A}"/>
              </a:ext>
            </a:extLst>
          </p:cNvPr>
          <p:cNvSpPr txBox="1"/>
          <p:nvPr/>
        </p:nvSpPr>
        <p:spPr>
          <a:xfrm>
            <a:off x="23359" y="1273443"/>
            <a:ext cx="3582412" cy="674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Переход института на цифровые и интеллектуальные сервисы управления (формирование цифровой экосистемы)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D6EF82-583F-4792-887E-4C47DA8A078B}"/>
              </a:ext>
            </a:extLst>
          </p:cNvPr>
          <p:cNvSpPr txBox="1"/>
          <p:nvPr/>
        </p:nvSpPr>
        <p:spPr>
          <a:xfrm>
            <a:off x="94569" y="2160054"/>
            <a:ext cx="2716929" cy="11358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Привлечение талантливых ППС, преданных своему делу, а также зарубежных ППС, носителей английского языка с целью улучшения качества обучения</a:t>
            </a:r>
          </a:p>
        </p:txBody>
      </p:sp>
      <p:sp>
        <p:nvSpPr>
          <p:cNvPr id="7" name="Oval 4">
            <a:extLst>
              <a:ext uri="{FF2B5EF4-FFF2-40B4-BE49-F238E27FC236}">
                <a16:creationId xmlns="" xmlns:a16="http://schemas.microsoft.com/office/drawing/2014/main" id="{302BA0AA-0E0D-4A47-BCC0-58AD97736683}"/>
              </a:ext>
            </a:extLst>
          </p:cNvPr>
          <p:cNvSpPr/>
          <p:nvPr/>
        </p:nvSpPr>
        <p:spPr>
          <a:xfrm>
            <a:off x="5742486" y="1527463"/>
            <a:ext cx="1178630" cy="11786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="" xmlns:a16="http://schemas.microsoft.com/office/drawing/2014/main" id="{F0AD36C0-BEEE-4008-9EB8-FBA10615739D}"/>
              </a:ext>
            </a:extLst>
          </p:cNvPr>
          <p:cNvSpPr/>
          <p:nvPr/>
        </p:nvSpPr>
        <p:spPr>
          <a:xfrm>
            <a:off x="5885362" y="1670339"/>
            <a:ext cx="892880" cy="892880"/>
          </a:xfrm>
          <a:prstGeom prst="ellipse">
            <a:avLst/>
          </a:prstGeom>
          <a:solidFill>
            <a:srgbClr val="33CCCC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="" xmlns:a16="http://schemas.microsoft.com/office/drawing/2014/main" id="{FEE049DD-7635-46B3-A2B1-F136076B1ECC}"/>
              </a:ext>
            </a:extLst>
          </p:cNvPr>
          <p:cNvGrpSpPr/>
          <p:nvPr/>
        </p:nvGrpSpPr>
        <p:grpSpPr>
          <a:xfrm>
            <a:off x="6138256" y="1923233"/>
            <a:ext cx="387094" cy="387094"/>
            <a:chOff x="11045825" y="835025"/>
            <a:chExt cx="258763" cy="258763"/>
          </a:xfrm>
          <a:solidFill>
            <a:schemeClr val="bg1"/>
          </a:solidFill>
        </p:grpSpPr>
        <p:sp>
          <p:nvSpPr>
            <p:cNvPr id="10" name="Freeform 2131">
              <a:extLst>
                <a:ext uri="{FF2B5EF4-FFF2-40B4-BE49-F238E27FC236}">
                  <a16:creationId xmlns="" xmlns:a16="http://schemas.microsoft.com/office/drawing/2014/main" id="{7585CE47-B9B0-49C9-A30F-0F3AF749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6950" y="1065213"/>
              <a:ext cx="38100" cy="9525"/>
            </a:xfrm>
            <a:custGeom>
              <a:avLst/>
              <a:gdLst>
                <a:gd name="T0" fmla="*/ 105 w 120"/>
                <a:gd name="T1" fmla="*/ 0 h 29"/>
                <a:gd name="T2" fmla="*/ 14 w 120"/>
                <a:gd name="T3" fmla="*/ 0 h 29"/>
                <a:gd name="T4" fmla="*/ 8 w 120"/>
                <a:gd name="T5" fmla="*/ 1 h 29"/>
                <a:gd name="T6" fmla="*/ 3 w 120"/>
                <a:gd name="T7" fmla="*/ 4 h 29"/>
                <a:gd name="T8" fmla="*/ 1 w 120"/>
                <a:gd name="T9" fmla="*/ 9 h 29"/>
                <a:gd name="T10" fmla="*/ 0 w 120"/>
                <a:gd name="T11" fmla="*/ 15 h 29"/>
                <a:gd name="T12" fmla="*/ 1 w 120"/>
                <a:gd name="T13" fmla="*/ 21 h 29"/>
                <a:gd name="T14" fmla="*/ 3 w 120"/>
                <a:gd name="T15" fmla="*/ 26 h 29"/>
                <a:gd name="T16" fmla="*/ 8 w 120"/>
                <a:gd name="T17" fmla="*/ 28 h 29"/>
                <a:gd name="T18" fmla="*/ 14 w 120"/>
                <a:gd name="T19" fmla="*/ 29 h 29"/>
                <a:gd name="T20" fmla="*/ 105 w 120"/>
                <a:gd name="T21" fmla="*/ 29 h 29"/>
                <a:gd name="T22" fmla="*/ 111 w 120"/>
                <a:gd name="T23" fmla="*/ 28 h 29"/>
                <a:gd name="T24" fmla="*/ 116 w 120"/>
                <a:gd name="T25" fmla="*/ 26 h 29"/>
                <a:gd name="T26" fmla="*/ 118 w 120"/>
                <a:gd name="T27" fmla="*/ 21 h 29"/>
                <a:gd name="T28" fmla="*/ 120 w 120"/>
                <a:gd name="T29" fmla="*/ 15 h 29"/>
                <a:gd name="T30" fmla="*/ 118 w 120"/>
                <a:gd name="T31" fmla="*/ 9 h 29"/>
                <a:gd name="T32" fmla="*/ 116 w 120"/>
                <a:gd name="T33" fmla="*/ 4 h 29"/>
                <a:gd name="T34" fmla="*/ 111 w 120"/>
                <a:gd name="T35" fmla="*/ 1 h 29"/>
                <a:gd name="T36" fmla="*/ 105 w 12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29">
                  <a:moveTo>
                    <a:pt x="105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1"/>
                  </a:lnTo>
                  <a:lnTo>
                    <a:pt x="120" y="15"/>
                  </a:lnTo>
                  <a:lnTo>
                    <a:pt x="118" y="9"/>
                  </a:lnTo>
                  <a:lnTo>
                    <a:pt x="116" y="4"/>
                  </a:lnTo>
                  <a:lnTo>
                    <a:pt x="111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Freeform 2132">
              <a:extLst>
                <a:ext uri="{FF2B5EF4-FFF2-40B4-BE49-F238E27FC236}">
                  <a16:creationId xmlns="" xmlns:a16="http://schemas.microsoft.com/office/drawing/2014/main" id="{69E530F6-80F1-49DF-8DE3-23820D72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5" y="1084263"/>
              <a:ext cx="19050" cy="9525"/>
            </a:xfrm>
            <a:custGeom>
              <a:avLst/>
              <a:gdLst>
                <a:gd name="T0" fmla="*/ 45 w 61"/>
                <a:gd name="T1" fmla="*/ 0 h 30"/>
                <a:gd name="T2" fmla="*/ 16 w 61"/>
                <a:gd name="T3" fmla="*/ 0 h 30"/>
                <a:gd name="T4" fmla="*/ 10 w 61"/>
                <a:gd name="T5" fmla="*/ 1 h 30"/>
                <a:gd name="T6" fmla="*/ 5 w 61"/>
                <a:gd name="T7" fmla="*/ 5 h 30"/>
                <a:gd name="T8" fmla="*/ 1 w 61"/>
                <a:gd name="T9" fmla="*/ 8 h 30"/>
                <a:gd name="T10" fmla="*/ 0 w 61"/>
                <a:gd name="T11" fmla="*/ 14 h 30"/>
                <a:gd name="T12" fmla="*/ 1 w 61"/>
                <a:gd name="T13" fmla="*/ 21 h 30"/>
                <a:gd name="T14" fmla="*/ 5 w 61"/>
                <a:gd name="T15" fmla="*/ 25 h 30"/>
                <a:gd name="T16" fmla="*/ 10 w 61"/>
                <a:gd name="T17" fmla="*/ 29 h 30"/>
                <a:gd name="T18" fmla="*/ 16 w 61"/>
                <a:gd name="T19" fmla="*/ 30 h 30"/>
                <a:gd name="T20" fmla="*/ 45 w 61"/>
                <a:gd name="T21" fmla="*/ 30 h 30"/>
                <a:gd name="T22" fmla="*/ 51 w 61"/>
                <a:gd name="T23" fmla="*/ 29 h 30"/>
                <a:gd name="T24" fmla="*/ 56 w 61"/>
                <a:gd name="T25" fmla="*/ 25 h 30"/>
                <a:gd name="T26" fmla="*/ 60 w 61"/>
                <a:gd name="T27" fmla="*/ 21 h 30"/>
                <a:gd name="T28" fmla="*/ 61 w 61"/>
                <a:gd name="T29" fmla="*/ 14 h 30"/>
                <a:gd name="T30" fmla="*/ 60 w 61"/>
                <a:gd name="T31" fmla="*/ 8 h 30"/>
                <a:gd name="T32" fmla="*/ 56 w 61"/>
                <a:gd name="T33" fmla="*/ 5 h 30"/>
                <a:gd name="T34" fmla="*/ 51 w 61"/>
                <a:gd name="T35" fmla="*/ 1 h 30"/>
                <a:gd name="T36" fmla="*/ 45 w 61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30">
                  <a:moveTo>
                    <a:pt x="45" y="0"/>
                  </a:move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5" y="25"/>
                  </a:lnTo>
                  <a:lnTo>
                    <a:pt x="10" y="29"/>
                  </a:lnTo>
                  <a:lnTo>
                    <a:pt x="16" y="30"/>
                  </a:lnTo>
                  <a:lnTo>
                    <a:pt x="45" y="30"/>
                  </a:lnTo>
                  <a:lnTo>
                    <a:pt x="51" y="29"/>
                  </a:lnTo>
                  <a:lnTo>
                    <a:pt x="56" y="25"/>
                  </a:lnTo>
                  <a:lnTo>
                    <a:pt x="60" y="21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6" y="5"/>
                  </a:lnTo>
                  <a:lnTo>
                    <a:pt x="51" y="1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Freeform 2133">
              <a:extLst>
                <a:ext uri="{FF2B5EF4-FFF2-40B4-BE49-F238E27FC236}">
                  <a16:creationId xmlns="" xmlns:a16="http://schemas.microsoft.com/office/drawing/2014/main" id="{F7E4A850-34EA-4C15-A4EE-F78C8B097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5038" y="877888"/>
              <a:ext cx="161925" cy="177800"/>
            </a:xfrm>
            <a:custGeom>
              <a:avLst/>
              <a:gdLst>
                <a:gd name="T0" fmla="*/ 242 w 511"/>
                <a:gd name="T1" fmla="*/ 1 h 556"/>
                <a:gd name="T2" fmla="*/ 217 w 511"/>
                <a:gd name="T3" fmla="*/ 3 h 556"/>
                <a:gd name="T4" fmla="*/ 192 w 511"/>
                <a:gd name="T5" fmla="*/ 8 h 556"/>
                <a:gd name="T6" fmla="*/ 168 w 511"/>
                <a:gd name="T7" fmla="*/ 15 h 556"/>
                <a:gd name="T8" fmla="*/ 134 w 511"/>
                <a:gd name="T9" fmla="*/ 31 h 556"/>
                <a:gd name="T10" fmla="*/ 93 w 511"/>
                <a:gd name="T11" fmla="*/ 58 h 556"/>
                <a:gd name="T12" fmla="*/ 59 w 511"/>
                <a:gd name="T13" fmla="*/ 94 h 556"/>
                <a:gd name="T14" fmla="*/ 31 w 511"/>
                <a:gd name="T15" fmla="*/ 134 h 556"/>
                <a:gd name="T16" fmla="*/ 15 w 511"/>
                <a:gd name="T17" fmla="*/ 168 h 556"/>
                <a:gd name="T18" fmla="*/ 8 w 511"/>
                <a:gd name="T19" fmla="*/ 191 h 556"/>
                <a:gd name="T20" fmla="*/ 3 w 511"/>
                <a:gd name="T21" fmla="*/ 217 h 556"/>
                <a:gd name="T22" fmla="*/ 0 w 511"/>
                <a:gd name="T23" fmla="*/ 243 h 556"/>
                <a:gd name="T24" fmla="*/ 0 w 511"/>
                <a:gd name="T25" fmla="*/ 277 h 556"/>
                <a:gd name="T26" fmla="*/ 8 w 511"/>
                <a:gd name="T27" fmla="*/ 317 h 556"/>
                <a:gd name="T28" fmla="*/ 20 w 511"/>
                <a:gd name="T29" fmla="*/ 355 h 556"/>
                <a:gd name="T30" fmla="*/ 39 w 511"/>
                <a:gd name="T31" fmla="*/ 392 h 556"/>
                <a:gd name="T32" fmla="*/ 63 w 511"/>
                <a:gd name="T33" fmla="*/ 423 h 556"/>
                <a:gd name="T34" fmla="*/ 91 w 511"/>
                <a:gd name="T35" fmla="*/ 451 h 556"/>
                <a:gd name="T36" fmla="*/ 124 w 511"/>
                <a:gd name="T37" fmla="*/ 475 h 556"/>
                <a:gd name="T38" fmla="*/ 160 w 511"/>
                <a:gd name="T39" fmla="*/ 493 h 556"/>
                <a:gd name="T40" fmla="*/ 180 w 511"/>
                <a:gd name="T41" fmla="*/ 542 h 556"/>
                <a:gd name="T42" fmla="*/ 185 w 511"/>
                <a:gd name="T43" fmla="*/ 552 h 556"/>
                <a:gd name="T44" fmla="*/ 196 w 511"/>
                <a:gd name="T45" fmla="*/ 556 h 556"/>
                <a:gd name="T46" fmla="*/ 322 w 511"/>
                <a:gd name="T47" fmla="*/ 555 h 556"/>
                <a:gd name="T48" fmla="*/ 330 w 511"/>
                <a:gd name="T49" fmla="*/ 547 h 556"/>
                <a:gd name="T50" fmla="*/ 331 w 511"/>
                <a:gd name="T51" fmla="*/ 500 h 556"/>
                <a:gd name="T52" fmla="*/ 369 w 511"/>
                <a:gd name="T53" fmla="*/ 484 h 556"/>
                <a:gd name="T54" fmla="*/ 405 w 511"/>
                <a:gd name="T55" fmla="*/ 464 h 556"/>
                <a:gd name="T56" fmla="*/ 435 w 511"/>
                <a:gd name="T57" fmla="*/ 438 h 556"/>
                <a:gd name="T58" fmla="*/ 461 w 511"/>
                <a:gd name="T59" fmla="*/ 407 h 556"/>
                <a:gd name="T60" fmla="*/ 483 w 511"/>
                <a:gd name="T61" fmla="*/ 373 h 556"/>
                <a:gd name="T62" fmla="*/ 499 w 511"/>
                <a:gd name="T63" fmla="*/ 337 h 556"/>
                <a:gd name="T64" fmla="*/ 508 w 511"/>
                <a:gd name="T65" fmla="*/ 298 h 556"/>
                <a:gd name="T66" fmla="*/ 511 w 511"/>
                <a:gd name="T67" fmla="*/ 256 h 556"/>
                <a:gd name="T68" fmla="*/ 510 w 511"/>
                <a:gd name="T69" fmla="*/ 229 h 556"/>
                <a:gd name="T70" fmla="*/ 506 w 511"/>
                <a:gd name="T71" fmla="*/ 205 h 556"/>
                <a:gd name="T72" fmla="*/ 500 w 511"/>
                <a:gd name="T73" fmla="*/ 179 h 556"/>
                <a:gd name="T74" fmla="*/ 491 w 511"/>
                <a:gd name="T75" fmla="*/ 156 h 556"/>
                <a:gd name="T76" fmla="*/ 468 w 511"/>
                <a:gd name="T77" fmla="*/ 113 h 556"/>
                <a:gd name="T78" fmla="*/ 436 w 511"/>
                <a:gd name="T79" fmla="*/ 75 h 556"/>
                <a:gd name="T80" fmla="*/ 399 w 511"/>
                <a:gd name="T81" fmla="*/ 44 h 556"/>
                <a:gd name="T82" fmla="*/ 355 w 511"/>
                <a:gd name="T83" fmla="*/ 20 h 556"/>
                <a:gd name="T84" fmla="*/ 331 w 511"/>
                <a:gd name="T85" fmla="*/ 12 h 556"/>
                <a:gd name="T86" fmla="*/ 307 w 511"/>
                <a:gd name="T87" fmla="*/ 6 h 556"/>
                <a:gd name="T88" fmla="*/ 281 w 511"/>
                <a:gd name="T89" fmla="*/ 1 h 556"/>
                <a:gd name="T90" fmla="*/ 256 w 511"/>
                <a:gd name="T91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1" h="556">
                  <a:moveTo>
                    <a:pt x="256" y="0"/>
                  </a:moveTo>
                  <a:lnTo>
                    <a:pt x="242" y="1"/>
                  </a:lnTo>
                  <a:lnTo>
                    <a:pt x="230" y="1"/>
                  </a:lnTo>
                  <a:lnTo>
                    <a:pt x="217" y="3"/>
                  </a:lnTo>
                  <a:lnTo>
                    <a:pt x="204" y="6"/>
                  </a:lnTo>
                  <a:lnTo>
                    <a:pt x="192" y="8"/>
                  </a:lnTo>
                  <a:lnTo>
                    <a:pt x="180" y="12"/>
                  </a:lnTo>
                  <a:lnTo>
                    <a:pt x="168" y="15"/>
                  </a:lnTo>
                  <a:lnTo>
                    <a:pt x="157" y="20"/>
                  </a:lnTo>
                  <a:lnTo>
                    <a:pt x="134" y="31"/>
                  </a:lnTo>
                  <a:lnTo>
                    <a:pt x="113" y="44"/>
                  </a:lnTo>
                  <a:lnTo>
                    <a:pt x="93" y="58"/>
                  </a:lnTo>
                  <a:lnTo>
                    <a:pt x="75" y="75"/>
                  </a:lnTo>
                  <a:lnTo>
                    <a:pt x="59" y="94"/>
                  </a:lnTo>
                  <a:lnTo>
                    <a:pt x="43" y="113"/>
                  </a:lnTo>
                  <a:lnTo>
                    <a:pt x="31" y="134"/>
                  </a:lnTo>
                  <a:lnTo>
                    <a:pt x="20" y="156"/>
                  </a:lnTo>
                  <a:lnTo>
                    <a:pt x="15" y="168"/>
                  </a:lnTo>
                  <a:lnTo>
                    <a:pt x="11" y="179"/>
                  </a:lnTo>
                  <a:lnTo>
                    <a:pt x="8" y="191"/>
                  </a:lnTo>
                  <a:lnTo>
                    <a:pt x="5" y="205"/>
                  </a:lnTo>
                  <a:lnTo>
                    <a:pt x="3" y="217"/>
                  </a:lnTo>
                  <a:lnTo>
                    <a:pt x="2" y="229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0" y="277"/>
                  </a:lnTo>
                  <a:lnTo>
                    <a:pt x="3" y="298"/>
                  </a:lnTo>
                  <a:lnTo>
                    <a:pt x="8" y="317"/>
                  </a:lnTo>
                  <a:lnTo>
                    <a:pt x="13" y="337"/>
                  </a:lnTo>
                  <a:lnTo>
                    <a:pt x="20" y="355"/>
                  </a:lnTo>
                  <a:lnTo>
                    <a:pt x="28" y="373"/>
                  </a:lnTo>
                  <a:lnTo>
                    <a:pt x="39" y="392"/>
                  </a:lnTo>
                  <a:lnTo>
                    <a:pt x="50" y="407"/>
                  </a:lnTo>
                  <a:lnTo>
                    <a:pt x="63" y="423"/>
                  </a:lnTo>
                  <a:lnTo>
                    <a:pt x="76" y="438"/>
                  </a:lnTo>
                  <a:lnTo>
                    <a:pt x="91" y="451"/>
                  </a:lnTo>
                  <a:lnTo>
                    <a:pt x="107" y="464"/>
                  </a:lnTo>
                  <a:lnTo>
                    <a:pt x="124" y="475"/>
                  </a:lnTo>
                  <a:lnTo>
                    <a:pt x="142" y="484"/>
                  </a:lnTo>
                  <a:lnTo>
                    <a:pt x="160" y="493"/>
                  </a:lnTo>
                  <a:lnTo>
                    <a:pt x="180" y="500"/>
                  </a:lnTo>
                  <a:lnTo>
                    <a:pt x="180" y="542"/>
                  </a:lnTo>
                  <a:lnTo>
                    <a:pt x="181" y="547"/>
                  </a:lnTo>
                  <a:lnTo>
                    <a:pt x="185" y="552"/>
                  </a:lnTo>
                  <a:lnTo>
                    <a:pt x="190" y="555"/>
                  </a:lnTo>
                  <a:lnTo>
                    <a:pt x="196" y="556"/>
                  </a:lnTo>
                  <a:lnTo>
                    <a:pt x="316" y="556"/>
                  </a:lnTo>
                  <a:lnTo>
                    <a:pt x="322" y="555"/>
                  </a:lnTo>
                  <a:lnTo>
                    <a:pt x="327" y="552"/>
                  </a:lnTo>
                  <a:lnTo>
                    <a:pt x="330" y="547"/>
                  </a:lnTo>
                  <a:lnTo>
                    <a:pt x="331" y="542"/>
                  </a:lnTo>
                  <a:lnTo>
                    <a:pt x="331" y="500"/>
                  </a:lnTo>
                  <a:lnTo>
                    <a:pt x="351" y="493"/>
                  </a:lnTo>
                  <a:lnTo>
                    <a:pt x="369" y="484"/>
                  </a:lnTo>
                  <a:lnTo>
                    <a:pt x="388" y="475"/>
                  </a:lnTo>
                  <a:lnTo>
                    <a:pt x="405" y="464"/>
                  </a:lnTo>
                  <a:lnTo>
                    <a:pt x="421" y="451"/>
                  </a:lnTo>
                  <a:lnTo>
                    <a:pt x="435" y="438"/>
                  </a:lnTo>
                  <a:lnTo>
                    <a:pt x="449" y="423"/>
                  </a:lnTo>
                  <a:lnTo>
                    <a:pt x="461" y="407"/>
                  </a:lnTo>
                  <a:lnTo>
                    <a:pt x="473" y="392"/>
                  </a:lnTo>
                  <a:lnTo>
                    <a:pt x="483" y="373"/>
                  </a:lnTo>
                  <a:lnTo>
                    <a:pt x="491" y="355"/>
                  </a:lnTo>
                  <a:lnTo>
                    <a:pt x="499" y="337"/>
                  </a:lnTo>
                  <a:lnTo>
                    <a:pt x="504" y="317"/>
                  </a:lnTo>
                  <a:lnTo>
                    <a:pt x="508" y="298"/>
                  </a:lnTo>
                  <a:lnTo>
                    <a:pt x="511" y="277"/>
                  </a:lnTo>
                  <a:lnTo>
                    <a:pt x="511" y="256"/>
                  </a:lnTo>
                  <a:lnTo>
                    <a:pt x="511" y="243"/>
                  </a:lnTo>
                  <a:lnTo>
                    <a:pt x="510" y="229"/>
                  </a:lnTo>
                  <a:lnTo>
                    <a:pt x="508" y="217"/>
                  </a:lnTo>
                  <a:lnTo>
                    <a:pt x="506" y="205"/>
                  </a:lnTo>
                  <a:lnTo>
                    <a:pt x="504" y="191"/>
                  </a:lnTo>
                  <a:lnTo>
                    <a:pt x="500" y="179"/>
                  </a:lnTo>
                  <a:lnTo>
                    <a:pt x="496" y="168"/>
                  </a:lnTo>
                  <a:lnTo>
                    <a:pt x="491" y="156"/>
                  </a:lnTo>
                  <a:lnTo>
                    <a:pt x="480" y="134"/>
                  </a:lnTo>
                  <a:lnTo>
                    <a:pt x="468" y="113"/>
                  </a:lnTo>
                  <a:lnTo>
                    <a:pt x="452" y="94"/>
                  </a:lnTo>
                  <a:lnTo>
                    <a:pt x="436" y="75"/>
                  </a:lnTo>
                  <a:lnTo>
                    <a:pt x="418" y="58"/>
                  </a:lnTo>
                  <a:lnTo>
                    <a:pt x="399" y="44"/>
                  </a:lnTo>
                  <a:lnTo>
                    <a:pt x="378" y="31"/>
                  </a:lnTo>
                  <a:lnTo>
                    <a:pt x="355" y="20"/>
                  </a:lnTo>
                  <a:lnTo>
                    <a:pt x="344" y="15"/>
                  </a:lnTo>
                  <a:lnTo>
                    <a:pt x="331" y="12"/>
                  </a:lnTo>
                  <a:lnTo>
                    <a:pt x="319" y="8"/>
                  </a:lnTo>
                  <a:lnTo>
                    <a:pt x="307" y="6"/>
                  </a:lnTo>
                  <a:lnTo>
                    <a:pt x="295" y="3"/>
                  </a:lnTo>
                  <a:lnTo>
                    <a:pt x="281" y="1"/>
                  </a:lnTo>
                  <a:lnTo>
                    <a:pt x="269" y="1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Freeform 2134">
              <a:extLst>
                <a:ext uri="{FF2B5EF4-FFF2-40B4-BE49-F238E27FC236}">
                  <a16:creationId xmlns="" xmlns:a16="http://schemas.microsoft.com/office/drawing/2014/main" id="{D9E6AF31-C3BE-4FEF-B08D-A5961D3B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5825" y="949325"/>
              <a:ext cx="28575" cy="11113"/>
            </a:xfrm>
            <a:custGeom>
              <a:avLst/>
              <a:gdLst>
                <a:gd name="T0" fmla="*/ 76 w 90"/>
                <a:gd name="T1" fmla="*/ 0 h 31"/>
                <a:gd name="T2" fmla="*/ 16 w 90"/>
                <a:gd name="T3" fmla="*/ 0 h 31"/>
                <a:gd name="T4" fmla="*/ 10 w 90"/>
                <a:gd name="T5" fmla="*/ 2 h 31"/>
                <a:gd name="T6" fmla="*/ 5 w 90"/>
                <a:gd name="T7" fmla="*/ 5 h 31"/>
                <a:gd name="T8" fmla="*/ 1 w 90"/>
                <a:gd name="T9" fmla="*/ 10 h 31"/>
                <a:gd name="T10" fmla="*/ 0 w 90"/>
                <a:gd name="T11" fmla="*/ 15 h 31"/>
                <a:gd name="T12" fmla="*/ 1 w 90"/>
                <a:gd name="T13" fmla="*/ 21 h 31"/>
                <a:gd name="T14" fmla="*/ 5 w 90"/>
                <a:gd name="T15" fmla="*/ 26 h 31"/>
                <a:gd name="T16" fmla="*/ 10 w 90"/>
                <a:gd name="T17" fmla="*/ 30 h 31"/>
                <a:gd name="T18" fmla="*/ 16 w 90"/>
                <a:gd name="T19" fmla="*/ 31 h 31"/>
                <a:gd name="T20" fmla="*/ 76 w 90"/>
                <a:gd name="T21" fmla="*/ 31 h 31"/>
                <a:gd name="T22" fmla="*/ 82 w 90"/>
                <a:gd name="T23" fmla="*/ 30 h 31"/>
                <a:gd name="T24" fmla="*/ 87 w 90"/>
                <a:gd name="T25" fmla="*/ 26 h 31"/>
                <a:gd name="T26" fmla="*/ 89 w 90"/>
                <a:gd name="T27" fmla="*/ 21 h 31"/>
                <a:gd name="T28" fmla="*/ 90 w 90"/>
                <a:gd name="T29" fmla="*/ 15 h 31"/>
                <a:gd name="T30" fmla="*/ 89 w 90"/>
                <a:gd name="T31" fmla="*/ 10 h 31"/>
                <a:gd name="T32" fmla="*/ 87 w 90"/>
                <a:gd name="T33" fmla="*/ 5 h 31"/>
                <a:gd name="T34" fmla="*/ 82 w 90"/>
                <a:gd name="T35" fmla="*/ 2 h 31"/>
                <a:gd name="T36" fmla="*/ 76 w 9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31">
                  <a:moveTo>
                    <a:pt x="7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10" y="30"/>
                  </a:lnTo>
                  <a:lnTo>
                    <a:pt x="16" y="31"/>
                  </a:lnTo>
                  <a:lnTo>
                    <a:pt x="76" y="31"/>
                  </a:lnTo>
                  <a:lnTo>
                    <a:pt x="82" y="30"/>
                  </a:lnTo>
                  <a:lnTo>
                    <a:pt x="87" y="26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7" y="5"/>
                  </a:lnTo>
                  <a:lnTo>
                    <a:pt x="82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Freeform 2135">
              <a:extLst>
                <a:ext uri="{FF2B5EF4-FFF2-40B4-BE49-F238E27FC236}">
                  <a16:creationId xmlns="" xmlns:a16="http://schemas.microsoft.com/office/drawing/2014/main" id="{20138F21-76E0-4AAB-92F9-6861309E1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4400" y="863600"/>
              <a:ext cx="34925" cy="34925"/>
            </a:xfrm>
            <a:custGeom>
              <a:avLst/>
              <a:gdLst>
                <a:gd name="T0" fmla="*/ 91 w 107"/>
                <a:gd name="T1" fmla="*/ 107 h 107"/>
                <a:gd name="T2" fmla="*/ 97 w 107"/>
                <a:gd name="T3" fmla="*/ 105 h 107"/>
                <a:gd name="T4" fmla="*/ 102 w 107"/>
                <a:gd name="T5" fmla="*/ 102 h 107"/>
                <a:gd name="T6" fmla="*/ 105 w 107"/>
                <a:gd name="T7" fmla="*/ 97 h 107"/>
                <a:gd name="T8" fmla="*/ 107 w 107"/>
                <a:gd name="T9" fmla="*/ 91 h 107"/>
                <a:gd name="T10" fmla="*/ 105 w 107"/>
                <a:gd name="T11" fmla="*/ 86 h 107"/>
                <a:gd name="T12" fmla="*/ 102 w 107"/>
                <a:gd name="T13" fmla="*/ 81 h 107"/>
                <a:gd name="T14" fmla="*/ 26 w 107"/>
                <a:gd name="T15" fmla="*/ 5 h 107"/>
                <a:gd name="T16" fmla="*/ 21 w 107"/>
                <a:gd name="T17" fmla="*/ 2 h 107"/>
                <a:gd name="T18" fmla="*/ 16 w 107"/>
                <a:gd name="T19" fmla="*/ 0 h 107"/>
                <a:gd name="T20" fmla="*/ 10 w 107"/>
                <a:gd name="T21" fmla="*/ 2 h 107"/>
                <a:gd name="T22" fmla="*/ 5 w 107"/>
                <a:gd name="T23" fmla="*/ 5 h 107"/>
                <a:gd name="T24" fmla="*/ 2 w 107"/>
                <a:gd name="T25" fmla="*/ 10 h 107"/>
                <a:gd name="T26" fmla="*/ 0 w 107"/>
                <a:gd name="T27" fmla="*/ 16 h 107"/>
                <a:gd name="T28" fmla="*/ 2 w 107"/>
                <a:gd name="T29" fmla="*/ 21 h 107"/>
                <a:gd name="T30" fmla="*/ 5 w 107"/>
                <a:gd name="T31" fmla="*/ 26 h 107"/>
                <a:gd name="T32" fmla="*/ 81 w 107"/>
                <a:gd name="T33" fmla="*/ 102 h 107"/>
                <a:gd name="T34" fmla="*/ 86 w 107"/>
                <a:gd name="T35" fmla="*/ 105 h 107"/>
                <a:gd name="T36" fmla="*/ 91 w 107"/>
                <a:gd name="T3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07">
                  <a:moveTo>
                    <a:pt x="91" y="107"/>
                  </a:moveTo>
                  <a:lnTo>
                    <a:pt x="97" y="105"/>
                  </a:lnTo>
                  <a:lnTo>
                    <a:pt x="102" y="102"/>
                  </a:lnTo>
                  <a:lnTo>
                    <a:pt x="105" y="97"/>
                  </a:lnTo>
                  <a:lnTo>
                    <a:pt x="107" y="91"/>
                  </a:lnTo>
                  <a:lnTo>
                    <a:pt x="105" y="86"/>
                  </a:lnTo>
                  <a:lnTo>
                    <a:pt x="102" y="81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1" y="102"/>
                  </a:lnTo>
                  <a:lnTo>
                    <a:pt x="86" y="105"/>
                  </a:lnTo>
                  <a:lnTo>
                    <a:pt x="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Freeform 2136">
              <a:extLst>
                <a:ext uri="{FF2B5EF4-FFF2-40B4-BE49-F238E27FC236}">
                  <a16:creationId xmlns="" xmlns:a16="http://schemas.microsoft.com/office/drawing/2014/main" id="{2A0C011F-3960-4A53-B82D-8BDC55691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238" y="835025"/>
              <a:ext cx="9525" cy="28575"/>
            </a:xfrm>
            <a:custGeom>
              <a:avLst/>
              <a:gdLst>
                <a:gd name="T0" fmla="*/ 15 w 29"/>
                <a:gd name="T1" fmla="*/ 90 h 90"/>
                <a:gd name="T2" fmla="*/ 21 w 29"/>
                <a:gd name="T3" fmla="*/ 89 h 90"/>
                <a:gd name="T4" fmla="*/ 26 w 29"/>
                <a:gd name="T5" fmla="*/ 87 h 90"/>
                <a:gd name="T6" fmla="*/ 28 w 29"/>
                <a:gd name="T7" fmla="*/ 82 h 90"/>
                <a:gd name="T8" fmla="*/ 29 w 29"/>
                <a:gd name="T9" fmla="*/ 76 h 90"/>
                <a:gd name="T10" fmla="*/ 29 w 29"/>
                <a:gd name="T11" fmla="*/ 16 h 90"/>
                <a:gd name="T12" fmla="*/ 28 w 29"/>
                <a:gd name="T13" fmla="*/ 10 h 90"/>
                <a:gd name="T14" fmla="*/ 26 w 29"/>
                <a:gd name="T15" fmla="*/ 5 h 90"/>
                <a:gd name="T16" fmla="*/ 21 w 29"/>
                <a:gd name="T17" fmla="*/ 1 h 90"/>
                <a:gd name="T18" fmla="*/ 15 w 29"/>
                <a:gd name="T19" fmla="*/ 0 h 90"/>
                <a:gd name="T20" fmla="*/ 9 w 29"/>
                <a:gd name="T21" fmla="*/ 1 h 90"/>
                <a:gd name="T22" fmla="*/ 4 w 29"/>
                <a:gd name="T23" fmla="*/ 5 h 90"/>
                <a:gd name="T24" fmla="*/ 1 w 29"/>
                <a:gd name="T25" fmla="*/ 10 h 90"/>
                <a:gd name="T26" fmla="*/ 0 w 29"/>
                <a:gd name="T27" fmla="*/ 16 h 90"/>
                <a:gd name="T28" fmla="*/ 0 w 29"/>
                <a:gd name="T29" fmla="*/ 76 h 90"/>
                <a:gd name="T30" fmla="*/ 1 w 29"/>
                <a:gd name="T31" fmla="*/ 82 h 90"/>
                <a:gd name="T32" fmla="*/ 4 w 29"/>
                <a:gd name="T33" fmla="*/ 87 h 90"/>
                <a:gd name="T34" fmla="*/ 9 w 29"/>
                <a:gd name="T35" fmla="*/ 89 h 90"/>
                <a:gd name="T36" fmla="*/ 15 w 29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90">
                  <a:moveTo>
                    <a:pt x="15" y="90"/>
                  </a:moveTo>
                  <a:lnTo>
                    <a:pt x="21" y="89"/>
                  </a:lnTo>
                  <a:lnTo>
                    <a:pt x="26" y="87"/>
                  </a:lnTo>
                  <a:lnTo>
                    <a:pt x="28" y="82"/>
                  </a:lnTo>
                  <a:lnTo>
                    <a:pt x="29" y="76"/>
                  </a:lnTo>
                  <a:lnTo>
                    <a:pt x="29" y="16"/>
                  </a:lnTo>
                  <a:lnTo>
                    <a:pt x="28" y="10"/>
                  </a:lnTo>
                  <a:lnTo>
                    <a:pt x="26" y="5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76"/>
                  </a:lnTo>
                  <a:lnTo>
                    <a:pt x="1" y="82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" name="Freeform 2137">
              <a:extLst>
                <a:ext uri="{FF2B5EF4-FFF2-40B4-BE49-F238E27FC236}">
                  <a16:creationId xmlns="" xmlns:a16="http://schemas.microsoft.com/office/drawing/2014/main" id="{95AC5EAB-4D3E-48E2-83F2-F66714FE3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675" y="863600"/>
              <a:ext cx="33338" cy="34925"/>
            </a:xfrm>
            <a:custGeom>
              <a:avLst/>
              <a:gdLst>
                <a:gd name="T0" fmla="*/ 101 w 106"/>
                <a:gd name="T1" fmla="*/ 5 h 107"/>
                <a:gd name="T2" fmla="*/ 96 w 106"/>
                <a:gd name="T3" fmla="*/ 2 h 107"/>
                <a:gd name="T4" fmla="*/ 90 w 106"/>
                <a:gd name="T5" fmla="*/ 0 h 107"/>
                <a:gd name="T6" fmla="*/ 85 w 106"/>
                <a:gd name="T7" fmla="*/ 2 h 107"/>
                <a:gd name="T8" fmla="*/ 80 w 106"/>
                <a:gd name="T9" fmla="*/ 5 h 107"/>
                <a:gd name="T10" fmla="*/ 5 w 106"/>
                <a:gd name="T11" fmla="*/ 80 h 107"/>
                <a:gd name="T12" fmla="*/ 1 w 106"/>
                <a:gd name="T13" fmla="*/ 86 h 107"/>
                <a:gd name="T14" fmla="*/ 0 w 106"/>
                <a:gd name="T15" fmla="*/ 91 h 107"/>
                <a:gd name="T16" fmla="*/ 1 w 106"/>
                <a:gd name="T17" fmla="*/ 97 h 107"/>
                <a:gd name="T18" fmla="*/ 5 w 106"/>
                <a:gd name="T19" fmla="*/ 102 h 107"/>
                <a:gd name="T20" fmla="*/ 10 w 106"/>
                <a:gd name="T21" fmla="*/ 105 h 107"/>
                <a:gd name="T22" fmla="*/ 16 w 106"/>
                <a:gd name="T23" fmla="*/ 107 h 107"/>
                <a:gd name="T24" fmla="*/ 21 w 106"/>
                <a:gd name="T25" fmla="*/ 105 h 107"/>
                <a:gd name="T26" fmla="*/ 25 w 106"/>
                <a:gd name="T27" fmla="*/ 102 h 107"/>
                <a:gd name="T28" fmla="*/ 101 w 106"/>
                <a:gd name="T29" fmla="*/ 26 h 107"/>
                <a:gd name="T30" fmla="*/ 105 w 106"/>
                <a:gd name="T31" fmla="*/ 21 h 107"/>
                <a:gd name="T32" fmla="*/ 106 w 106"/>
                <a:gd name="T33" fmla="*/ 16 h 107"/>
                <a:gd name="T34" fmla="*/ 105 w 106"/>
                <a:gd name="T35" fmla="*/ 10 h 107"/>
                <a:gd name="T36" fmla="*/ 101 w 106"/>
                <a:gd name="T37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07">
                  <a:moveTo>
                    <a:pt x="101" y="5"/>
                  </a:moveTo>
                  <a:lnTo>
                    <a:pt x="96" y="2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0" y="5"/>
                  </a:lnTo>
                  <a:lnTo>
                    <a:pt x="5" y="80"/>
                  </a:lnTo>
                  <a:lnTo>
                    <a:pt x="1" y="86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5" y="102"/>
                  </a:lnTo>
                  <a:lnTo>
                    <a:pt x="10" y="105"/>
                  </a:lnTo>
                  <a:lnTo>
                    <a:pt x="16" y="107"/>
                  </a:lnTo>
                  <a:lnTo>
                    <a:pt x="21" y="105"/>
                  </a:lnTo>
                  <a:lnTo>
                    <a:pt x="25" y="102"/>
                  </a:lnTo>
                  <a:lnTo>
                    <a:pt x="101" y="26"/>
                  </a:lnTo>
                  <a:lnTo>
                    <a:pt x="105" y="21"/>
                  </a:lnTo>
                  <a:lnTo>
                    <a:pt x="106" y="16"/>
                  </a:lnTo>
                  <a:lnTo>
                    <a:pt x="105" y="10"/>
                  </a:lnTo>
                  <a:lnTo>
                    <a:pt x="10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Freeform 2138">
              <a:extLst>
                <a:ext uri="{FF2B5EF4-FFF2-40B4-BE49-F238E27FC236}">
                  <a16:creationId xmlns="" xmlns:a16="http://schemas.microsoft.com/office/drawing/2014/main" id="{091EB9D4-F0DA-4562-A84A-59CB710F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6013" y="949325"/>
              <a:ext cx="28575" cy="11113"/>
            </a:xfrm>
            <a:custGeom>
              <a:avLst/>
              <a:gdLst>
                <a:gd name="T0" fmla="*/ 75 w 90"/>
                <a:gd name="T1" fmla="*/ 0 h 31"/>
                <a:gd name="T2" fmla="*/ 15 w 90"/>
                <a:gd name="T3" fmla="*/ 0 h 31"/>
                <a:gd name="T4" fmla="*/ 9 w 90"/>
                <a:gd name="T5" fmla="*/ 2 h 31"/>
                <a:gd name="T6" fmla="*/ 4 w 90"/>
                <a:gd name="T7" fmla="*/ 5 h 31"/>
                <a:gd name="T8" fmla="*/ 1 w 90"/>
                <a:gd name="T9" fmla="*/ 10 h 31"/>
                <a:gd name="T10" fmla="*/ 0 w 90"/>
                <a:gd name="T11" fmla="*/ 15 h 31"/>
                <a:gd name="T12" fmla="*/ 1 w 90"/>
                <a:gd name="T13" fmla="*/ 21 h 31"/>
                <a:gd name="T14" fmla="*/ 4 w 90"/>
                <a:gd name="T15" fmla="*/ 26 h 31"/>
                <a:gd name="T16" fmla="*/ 9 w 90"/>
                <a:gd name="T17" fmla="*/ 30 h 31"/>
                <a:gd name="T18" fmla="*/ 15 w 90"/>
                <a:gd name="T19" fmla="*/ 31 h 31"/>
                <a:gd name="T20" fmla="*/ 75 w 90"/>
                <a:gd name="T21" fmla="*/ 31 h 31"/>
                <a:gd name="T22" fmla="*/ 81 w 90"/>
                <a:gd name="T23" fmla="*/ 30 h 31"/>
                <a:gd name="T24" fmla="*/ 86 w 90"/>
                <a:gd name="T25" fmla="*/ 26 h 31"/>
                <a:gd name="T26" fmla="*/ 89 w 90"/>
                <a:gd name="T27" fmla="*/ 21 h 31"/>
                <a:gd name="T28" fmla="*/ 90 w 90"/>
                <a:gd name="T29" fmla="*/ 15 h 31"/>
                <a:gd name="T30" fmla="*/ 89 w 90"/>
                <a:gd name="T31" fmla="*/ 10 h 31"/>
                <a:gd name="T32" fmla="*/ 86 w 90"/>
                <a:gd name="T33" fmla="*/ 5 h 31"/>
                <a:gd name="T34" fmla="*/ 81 w 90"/>
                <a:gd name="T35" fmla="*/ 2 h 31"/>
                <a:gd name="T36" fmla="*/ 75 w 9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31">
                  <a:moveTo>
                    <a:pt x="75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75" y="31"/>
                  </a:lnTo>
                  <a:lnTo>
                    <a:pt x="81" y="30"/>
                  </a:lnTo>
                  <a:lnTo>
                    <a:pt x="86" y="26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6" y="5"/>
                  </a:lnTo>
                  <a:lnTo>
                    <a:pt x="81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8" name="Arc 1">
            <a:extLst>
              <a:ext uri="{FF2B5EF4-FFF2-40B4-BE49-F238E27FC236}">
                <a16:creationId xmlns="" xmlns:a16="http://schemas.microsoft.com/office/drawing/2014/main" id="{2AA0863E-73A8-4B3C-B38F-2FCFB4D22744}"/>
              </a:ext>
            </a:extLst>
          </p:cNvPr>
          <p:cNvSpPr/>
          <p:nvPr/>
        </p:nvSpPr>
        <p:spPr>
          <a:xfrm>
            <a:off x="3264186" y="1395265"/>
            <a:ext cx="3809497" cy="4668083"/>
          </a:xfrm>
          <a:prstGeom prst="arc">
            <a:avLst>
              <a:gd name="adj1" fmla="val 5222330"/>
              <a:gd name="adj2" fmla="val 18556386"/>
            </a:avLst>
          </a:prstGeom>
          <a:ln w="1905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Oval 16">
            <a:extLst>
              <a:ext uri="{FF2B5EF4-FFF2-40B4-BE49-F238E27FC236}">
                <a16:creationId xmlns="" xmlns:a16="http://schemas.microsoft.com/office/drawing/2014/main" id="{E1746EB4-B51E-496F-A63A-2BBAF0BD0740}"/>
              </a:ext>
            </a:extLst>
          </p:cNvPr>
          <p:cNvSpPr/>
          <p:nvPr/>
        </p:nvSpPr>
        <p:spPr>
          <a:xfrm>
            <a:off x="3796279" y="1385696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0" name="Oval 17">
            <a:extLst>
              <a:ext uri="{FF2B5EF4-FFF2-40B4-BE49-F238E27FC236}">
                <a16:creationId xmlns="" xmlns:a16="http://schemas.microsoft.com/office/drawing/2014/main" id="{4027922D-6753-4F4C-8288-4915CF6D6A45}"/>
              </a:ext>
            </a:extLst>
          </p:cNvPr>
          <p:cNvSpPr/>
          <p:nvPr/>
        </p:nvSpPr>
        <p:spPr>
          <a:xfrm>
            <a:off x="3103636" y="2306215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21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3017644" y="3458087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6659" y="213910"/>
            <a:ext cx="4902407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81525" y="203785"/>
            <a:ext cx="5264699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ОПАСНОСТИ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536621" y="1222674"/>
            <a:ext cx="382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Низкая цифровая компетентность ППС и студентов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277841" y="1767852"/>
            <a:ext cx="3134362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Низкий социально-экономический статус преподавателя университета по сравнению со школьным учителем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548153" y="2758056"/>
            <a:ext cx="3531797" cy="140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Недостаточный уровень подготовки к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ЕНТ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для педагогических специальностей, баллы ниже порогового уровня (70 баллов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kk-KZ" sz="1400" dirty="0">
                <a:solidFill>
                  <a:srgbClr val="002060"/>
                </a:solidFill>
                <a:latin typeface="Cambria" panose="020405030504060302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07000"/>
              </a:lnSpc>
            </a:pPr>
            <a:endParaRPr lang="ru-RU" sz="1400" dirty="0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643199" y="610278"/>
            <a:ext cx="3869329" cy="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760782" y="610278"/>
            <a:ext cx="3869329" cy="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052853" y="6210076"/>
            <a:ext cx="2561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2060">
                    <a:alpha val="20000"/>
                  </a:srgbClr>
                </a:solidFill>
                <a:latin typeface="Cambria" panose="02040503050406030204" pitchFamily="18" charset="0"/>
              </a:rPr>
              <a:t>SWOT</a:t>
            </a:r>
            <a:endParaRPr lang="ru-RU" sz="6000" b="1" dirty="0">
              <a:solidFill>
                <a:srgbClr val="002060">
                  <a:alpha val="2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260624" y="6509306"/>
            <a:ext cx="1770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4">
                    <a:lumMod val="20000"/>
                    <a:lumOff val="80000"/>
                    <a:alpha val="20000"/>
                  </a:schemeClr>
                </a:solidFill>
                <a:latin typeface="Cambria" panose="02040503050406030204" pitchFamily="18" charset="0"/>
              </a:rPr>
              <a:t>ІШКІ ФАКТОРЛАР </a:t>
            </a:r>
            <a:endParaRPr lang="ru-RU" sz="1600" b="1" dirty="0">
              <a:solidFill>
                <a:schemeClr val="accent4">
                  <a:lumMod val="20000"/>
                  <a:lumOff val="80000"/>
                  <a:alpha val="2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55111" y="3458748"/>
            <a:ext cx="332253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Повышение качества педагогического образования, привлечение лучших выпускников школ и колледжей</a:t>
            </a:r>
          </a:p>
        </p:txBody>
      </p:sp>
      <p:sp>
        <p:nvSpPr>
          <p:cNvPr id="36" name="Arc 1">
            <a:extLst>
              <a:ext uri="{FF2B5EF4-FFF2-40B4-BE49-F238E27FC236}">
                <a16:creationId xmlns="" xmlns:a16="http://schemas.microsoft.com/office/drawing/2014/main" id="{2AA0863E-73A8-4B3C-B38F-2FCFB4D22744}"/>
              </a:ext>
            </a:extLst>
          </p:cNvPr>
          <p:cNvSpPr/>
          <p:nvPr/>
        </p:nvSpPr>
        <p:spPr>
          <a:xfrm flipH="1">
            <a:off x="5771209" y="1344523"/>
            <a:ext cx="3809497" cy="4749713"/>
          </a:xfrm>
          <a:prstGeom prst="arc">
            <a:avLst>
              <a:gd name="adj1" fmla="val 5222330"/>
              <a:gd name="adj2" fmla="val 18556386"/>
            </a:avLst>
          </a:prstGeom>
          <a:ln w="1905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Oval 16">
            <a:extLst>
              <a:ext uri="{FF2B5EF4-FFF2-40B4-BE49-F238E27FC236}">
                <a16:creationId xmlns="" xmlns:a16="http://schemas.microsoft.com/office/drawing/2014/main" id="{E1746EB4-B51E-496F-A63A-2BBAF0BD0740}"/>
              </a:ext>
            </a:extLst>
          </p:cNvPr>
          <p:cNvSpPr/>
          <p:nvPr/>
        </p:nvSpPr>
        <p:spPr>
          <a:xfrm>
            <a:off x="7983085" y="1304538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5" name="Oval 17">
            <a:extLst>
              <a:ext uri="{FF2B5EF4-FFF2-40B4-BE49-F238E27FC236}">
                <a16:creationId xmlns="" xmlns:a16="http://schemas.microsoft.com/office/drawing/2014/main" id="{4027922D-6753-4F4C-8288-4915CF6D6A45}"/>
              </a:ext>
            </a:extLst>
          </p:cNvPr>
          <p:cNvSpPr/>
          <p:nvPr/>
        </p:nvSpPr>
        <p:spPr>
          <a:xfrm>
            <a:off x="8653343" y="1965979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26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9052853" y="2767671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07107" y="3684321"/>
            <a:ext cx="29791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Публикация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«опасных» журналах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статей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импакт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-фактором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8390662" y="5438216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F</a:t>
            </a:r>
          </a:p>
        </p:txBody>
      </p:sp>
      <p:sp>
        <p:nvSpPr>
          <p:cNvPr id="38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8946897" y="4707769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E</a:t>
            </a:r>
          </a:p>
        </p:txBody>
      </p:sp>
      <p:sp>
        <p:nvSpPr>
          <p:cNvPr id="39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9211807" y="3690782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D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59457" y="4672534"/>
            <a:ext cx="323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Уменьшение контингента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некоторым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85963" y="5509461"/>
            <a:ext cx="31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Социально-финансовое положение </a:t>
            </a:r>
          </a:p>
          <a:p>
            <a:pPr lvl="0">
              <a:tabLst>
                <a:tab pos="4572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обучающихся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lvl="0">
              <a:tabLst>
                <a:tab pos="457200" algn="l"/>
              </a:tabLst>
            </a:pP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0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7888759" y="6051834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G</a:t>
            </a:r>
          </a:p>
        </p:txBody>
      </p:sp>
      <p:sp>
        <p:nvSpPr>
          <p:cNvPr id="41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3094561" y="4362309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D</a:t>
            </a:r>
          </a:p>
        </p:txBody>
      </p:sp>
      <p:sp>
        <p:nvSpPr>
          <p:cNvPr id="42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3307619" y="5145971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E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410353" y="6118428"/>
            <a:ext cx="4659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Конкуренция с национальными университетами по выбору кадрового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потенциала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2664" y="4186082"/>
            <a:ext cx="3275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Возможность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открытия </a:t>
            </a:r>
            <a:r>
              <a:rPr lang="ru-RU" sz="1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постдокторантуры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3979819" y="5667509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F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43293" y="5528789"/>
            <a:ext cx="3666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Совершенствование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работы по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организации  сотрудничества с работодателями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Oval 18">
            <a:extLst>
              <a:ext uri="{FF2B5EF4-FFF2-40B4-BE49-F238E27FC236}">
                <a16:creationId xmlns="" xmlns:a16="http://schemas.microsoft.com/office/drawing/2014/main" id="{C52130A2-67A3-4E97-A4A7-9A501C2F2B08}"/>
              </a:ext>
            </a:extLst>
          </p:cNvPr>
          <p:cNvSpPr/>
          <p:nvPr/>
        </p:nvSpPr>
        <p:spPr>
          <a:xfrm>
            <a:off x="4937643" y="6060090"/>
            <a:ext cx="495300" cy="495300"/>
          </a:xfrm>
          <a:prstGeom prst="ellipse">
            <a:avLst/>
          </a:prstGeom>
          <a:solidFill>
            <a:srgbClr val="4D6E73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G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-669" y="6327105"/>
            <a:ext cx="64547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Увеличение количества научных публикаций в специализированных изданиях республиканского и зарубежного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уровня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3294" y="4948880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Разработка программы 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</a:rPr>
              <a:t>д</a:t>
            </a:r>
            <a:r>
              <a:rPr lang="ru-RU" sz="1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вудипломного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19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F51CE4-3A6B-4C18-9C9E-A060E56B911E}"/>
              </a:ext>
            </a:extLst>
          </p:cNvPr>
          <p:cNvCxnSpPr/>
          <p:nvPr/>
        </p:nvCxnSpPr>
        <p:spPr>
          <a:xfrm>
            <a:off x="3009447" y="1021986"/>
            <a:ext cx="53793" cy="61963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F599969-CF1E-4070-84D1-3DB8373260C1}"/>
              </a:ext>
            </a:extLst>
          </p:cNvPr>
          <p:cNvCxnSpPr>
            <a:cxnSpLocks/>
          </p:cNvCxnSpPr>
          <p:nvPr/>
        </p:nvCxnSpPr>
        <p:spPr>
          <a:xfrm flipV="1">
            <a:off x="837833" y="2196360"/>
            <a:ext cx="10549633" cy="182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742B6D4-6278-4C75-B201-96B09D581F22}"/>
              </a:ext>
            </a:extLst>
          </p:cNvPr>
          <p:cNvCxnSpPr/>
          <p:nvPr/>
        </p:nvCxnSpPr>
        <p:spPr>
          <a:xfrm flipV="1">
            <a:off x="962672" y="4103795"/>
            <a:ext cx="10544503" cy="5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86A69E3-31B4-4ED6-BBD0-7F6BD834F19C}"/>
              </a:ext>
            </a:extLst>
          </p:cNvPr>
          <p:cNvSpPr txBox="1"/>
          <p:nvPr/>
        </p:nvSpPr>
        <p:spPr>
          <a:xfrm>
            <a:off x="3215640" y="1122011"/>
            <a:ext cx="817182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81203" algn="ctr">
              <a:lnSpc>
                <a:spcPct val="115000"/>
              </a:lnSpc>
            </a:pPr>
            <a:r>
              <a:rPr lang="ru-RU" sz="1600" b="1" dirty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</a:t>
            </a:r>
            <a:r>
              <a:rPr lang="ru-RU" sz="1600" b="1" dirty="0" smtClean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accent1"/>
                </a:solidFill>
              </a:rPr>
              <a:t>Инноватор</a:t>
            </a:r>
            <a:r>
              <a:rPr lang="ru-RU" sz="1600" b="1" dirty="0">
                <a:solidFill>
                  <a:schemeClr val="accent1"/>
                </a:solidFill>
              </a:rPr>
              <a:t> в педагогике, методике и технологиях преподавания и обучения</a:t>
            </a:r>
            <a:r>
              <a:rPr lang="ru-RU" sz="1600" b="1" dirty="0" smtClean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317C7A76-C584-4D1E-B9F7-4C20805974AC}"/>
              </a:ext>
            </a:extLst>
          </p:cNvPr>
          <p:cNvSpPr/>
          <p:nvPr/>
        </p:nvSpPr>
        <p:spPr>
          <a:xfrm>
            <a:off x="381001" y="580783"/>
            <a:ext cx="2476044" cy="1443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860A5D5-5C60-4B67-AC50-E47664B8904B}"/>
              </a:ext>
            </a:extLst>
          </p:cNvPr>
          <p:cNvSpPr/>
          <p:nvPr/>
        </p:nvSpPr>
        <p:spPr>
          <a:xfrm>
            <a:off x="563319" y="716280"/>
            <a:ext cx="215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Стратегическая </a:t>
            </a:r>
            <a:r>
              <a:rPr lang="kk-KZ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цель№ 1 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071B73C6-81F5-41AC-A3AA-4EC4E90891CA}"/>
              </a:ext>
            </a:extLst>
          </p:cNvPr>
          <p:cNvSpPr/>
          <p:nvPr/>
        </p:nvSpPr>
        <p:spPr>
          <a:xfrm>
            <a:off x="381001" y="2358560"/>
            <a:ext cx="2340790" cy="14435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3B9E73E7-8E61-4FFB-851A-7F40A3FB6310}"/>
              </a:ext>
            </a:extLst>
          </p:cNvPr>
          <p:cNvSpPr/>
          <p:nvPr/>
        </p:nvSpPr>
        <p:spPr>
          <a:xfrm>
            <a:off x="381000" y="4248573"/>
            <a:ext cx="2270759" cy="13449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Стратегическаяцель №</a:t>
            </a:r>
            <a:r>
              <a:rPr lang="kk-KZ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lang="kk-KZ" sz="1400" b="1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0A7552-668D-4F76-88BA-3F450340F580}"/>
              </a:ext>
            </a:extLst>
          </p:cNvPr>
          <p:cNvSpPr txBox="1"/>
          <p:nvPr/>
        </p:nvSpPr>
        <p:spPr>
          <a:xfrm>
            <a:off x="500241" y="2708303"/>
            <a:ext cx="2151518" cy="54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Стратегическая цель № </a:t>
            </a:r>
            <a:r>
              <a:rPr lang="kk-KZ" b="1" dirty="0">
                <a:solidFill>
                  <a:srgbClr val="0070C0"/>
                </a:solidFill>
                <a:latin typeface="Cambria" panose="02040503050406030204" pitchFamily="18" charset="0"/>
              </a:rPr>
              <a:t>2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F1068DB-58CE-4B69-9439-6E158251BFC9}"/>
              </a:ext>
            </a:extLst>
          </p:cNvPr>
          <p:cNvSpPr txBox="1"/>
          <p:nvPr/>
        </p:nvSpPr>
        <p:spPr>
          <a:xfrm>
            <a:off x="4012442" y="2460020"/>
            <a:ext cx="7375024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3183" algn="ctr">
              <a:lnSpc>
                <a:spcPct val="115000"/>
              </a:lnSpc>
              <a:spcAft>
                <a:spcPts val="1053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«ЦЕНТР ФОРМИРОВАНИЯ И РАЗВИТИЯ НАВЫКОВ 21К»</a:t>
            </a:r>
            <a:endParaRPr lang="ru-RU" sz="1600" b="1" dirty="0">
              <a:solidFill>
                <a:schemeClr val="accent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508A1F6-2CC6-420E-9EC3-A405F86C4CF8}"/>
              </a:ext>
            </a:extLst>
          </p:cNvPr>
          <p:cNvSpPr txBox="1"/>
          <p:nvPr/>
        </p:nvSpPr>
        <p:spPr>
          <a:xfrm>
            <a:off x="4012441" y="4341475"/>
            <a:ext cx="7494734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40602" algn="ctr">
              <a:lnSpc>
                <a:spcPct val="115000"/>
              </a:lnSpc>
            </a:pPr>
            <a:r>
              <a:rPr lang="ru-RU" sz="1600" b="1" dirty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</a:t>
            </a:r>
            <a:r>
              <a:rPr lang="ru-RU" sz="1600" b="1" dirty="0" smtClean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/>
                </a:solidFill>
              </a:rPr>
              <a:t>Социально-ответственная организация, осуществляющая подготовку лидеров для среды с возрастающей неопределенностью</a:t>
            </a:r>
            <a:r>
              <a:rPr lang="ru-RU" sz="1600" b="1" dirty="0" smtClean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1760" y="182880"/>
            <a:ext cx="898025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СТРАТЕГИЧЕСКИЙ ПЛАН НА </a:t>
            </a:r>
            <a:r>
              <a:rPr lang="ru-RU" sz="2000" dirty="0" smtClean="0">
                <a:latin typeface="Cambria" panose="02040503050406030204" pitchFamily="18" charset="0"/>
              </a:rPr>
              <a:t>2021-2025 </a:t>
            </a:r>
            <a:r>
              <a:rPr lang="ru-RU" sz="2000" dirty="0">
                <a:latin typeface="Cambria" panose="02040503050406030204" pitchFamily="18" charset="0"/>
              </a:rPr>
              <a:t>ГОДЫ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37833" y="5557782"/>
            <a:ext cx="10794183" cy="1015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15641" y="5901585"/>
            <a:ext cx="841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СТРАТЕГИЧЕСКОЕ НАПРАВЛЕНИЕ «КРЕАТОР НОВОЙ ЭКОСИСТЕМЫ И ИНФРАСТРУКТУРЫ»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3B9E73E7-8E61-4FFB-851A-7F40A3FB6310}"/>
              </a:ext>
            </a:extLst>
          </p:cNvPr>
          <p:cNvSpPr/>
          <p:nvPr/>
        </p:nvSpPr>
        <p:spPr>
          <a:xfrm>
            <a:off x="381000" y="5776707"/>
            <a:ext cx="2340791" cy="13449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Стратегическая </a:t>
            </a:r>
            <a:r>
              <a:rPr lang="kk-KZ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 № 4</a:t>
            </a:r>
            <a:endParaRPr lang="kk-KZ" sz="1400" b="1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5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12"/>
          <p:cNvSpPr/>
          <p:nvPr/>
        </p:nvSpPr>
        <p:spPr>
          <a:xfrm>
            <a:off x="928914" y="5184516"/>
            <a:ext cx="1044000" cy="1044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Oval 16"/>
          <p:cNvSpPr/>
          <p:nvPr/>
        </p:nvSpPr>
        <p:spPr>
          <a:xfrm>
            <a:off x="928914" y="3864616"/>
            <a:ext cx="1044000" cy="1042664"/>
          </a:xfrm>
          <a:prstGeom prst="ellipse">
            <a:avLst/>
          </a:prstGeom>
          <a:solidFill>
            <a:srgbClr val="33996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0" name="Rectangle 169"/>
          <p:cNvSpPr/>
          <p:nvPr/>
        </p:nvSpPr>
        <p:spPr>
          <a:xfrm>
            <a:off x="2892393" y="2301203"/>
            <a:ext cx="9621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руководство подготовкой высококвалифицированных кадров по педагогическим специальностям на уровнях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бакалавриата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, а также магистратуры и докторантуры;</a:t>
            </a: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Times New Roman"/>
            </a:endParaRPr>
          </a:p>
          <a:p>
            <a:pPr algn="ctr"/>
            <a:r>
              <a:rPr lang="kk-KZ" sz="9600" dirty="0" smtClean="0">
                <a:solidFill>
                  <a:srgbClr val="CC9B00"/>
                </a:solidFill>
                <a:latin typeface="Cambria" panose="02040503050406030204" pitchFamily="18" charset="0"/>
                <a:ea typeface="Times New Roman"/>
              </a:rPr>
              <a:t>З А Д А Ч А</a:t>
            </a:r>
            <a:endParaRPr lang="ru-RU" sz="9600" dirty="0">
              <a:solidFill>
                <a:srgbClr val="CC9B00"/>
              </a:solidFill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92" name="Rectangle 171"/>
          <p:cNvSpPr/>
          <p:nvPr/>
        </p:nvSpPr>
        <p:spPr>
          <a:xfrm>
            <a:off x="2892393" y="5397459"/>
            <a:ext cx="9585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активное участие университета в национальных и мировых рейтингах, издание научных работ ученых института в международных журналах с высоким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импакт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-фактором.</a:t>
            </a:r>
          </a:p>
        </p:txBody>
      </p:sp>
      <p:cxnSp>
        <p:nvCxnSpPr>
          <p:cNvPr id="93" name="Straight Connector 175"/>
          <p:cNvCxnSpPr/>
          <p:nvPr/>
        </p:nvCxnSpPr>
        <p:spPr>
          <a:xfrm>
            <a:off x="2414653" y="2467505"/>
            <a:ext cx="0" cy="4098264"/>
          </a:xfrm>
          <a:prstGeom prst="line">
            <a:avLst/>
          </a:prstGeom>
          <a:ln>
            <a:solidFill>
              <a:schemeClr val="bg1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773680" y="795769"/>
            <a:ext cx="9535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саморегулируемое высшее и послевузовское образование, направленное на подготовку молодежи, владеющей навыками 21 века, умеющей адаптироваться к изменяющимся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условиям;</a:t>
            </a:r>
            <a:endParaRPr lang="kk-KZ" sz="2000" dirty="0">
              <a:solidFill>
                <a:srgbClr val="002060"/>
              </a:solidFill>
              <a:latin typeface="Cambria" panose="02040503050406030204" pitchFamily="18" charset="0"/>
              <a:ea typeface="Times New Roman"/>
            </a:endParaRPr>
          </a:p>
        </p:txBody>
      </p:sp>
      <p:cxnSp>
        <p:nvCxnSpPr>
          <p:cNvPr id="127" name="Straight Connector 175"/>
          <p:cNvCxnSpPr/>
          <p:nvPr/>
        </p:nvCxnSpPr>
        <p:spPr>
          <a:xfrm>
            <a:off x="1357862" y="1675131"/>
            <a:ext cx="10190043" cy="0"/>
          </a:xfrm>
          <a:prstGeom prst="line">
            <a:avLst/>
          </a:prstGeom>
          <a:ln>
            <a:solidFill>
              <a:schemeClr val="bg1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12"/>
          <p:cNvSpPr/>
          <p:nvPr/>
        </p:nvSpPr>
        <p:spPr>
          <a:xfrm>
            <a:off x="892914" y="2506128"/>
            <a:ext cx="1044000" cy="1044000"/>
          </a:xfrm>
          <a:prstGeom prst="ellipse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67" y="523640"/>
            <a:ext cx="1166947" cy="1151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7" y="813892"/>
            <a:ext cx="1194974" cy="406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4201" y="3864616"/>
            <a:ext cx="9704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Плодотворное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взаимообменное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 обучение ППС, студентов, магистрантов и докторантов зарубежных вузов и реальная деятельность системы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двудипломного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 образования, подготовка национальных кадров;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09363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41705"/>
              </p:ext>
            </p:extLst>
          </p:nvPr>
        </p:nvGraphicFramePr>
        <p:xfrm>
          <a:off x="0" y="1148479"/>
          <a:ext cx="12912725" cy="629977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38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7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8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29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02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070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kk-KZ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884" marR="238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Индикаторы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b="1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 измерение</a:t>
                      </a:r>
                      <a:endParaRPr lang="kk-KZ" sz="1600" b="1" noProof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</a:p>
                  </a:txBody>
                  <a:tcPr marL="23884" marR="2388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 по годам</a:t>
                      </a:r>
                    </a:p>
                  </a:txBody>
                  <a:tcPr marL="23884" marR="23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1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привлеченных специалистов-практиков к образовательному процессу от общего количества ППС</a:t>
                      </a:r>
                      <a:endParaRPr lang="ru-RU" sz="1600" b="0" i="0" u="none" strike="noStrike" cap="non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72184" marR="7218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9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Доля молодых ученых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до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35 лет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25,00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25,00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0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ППС, прошедших стажировку, повышение квалификации и переподготовку в зарубежных вузах и научно-исследовательских организациях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3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привлеченных ППС из-за рубежа от общего количества ППС</a:t>
                      </a:r>
                      <a:endParaRPr lang="ru-RU" sz="1600" b="0" i="0" u="none" strike="noStrike" cap="non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7,00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11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обучающихся на </a:t>
                      </a:r>
                      <a:r>
                        <a:rPr lang="ru-RU" sz="1474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бакалавриате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 общего количества обучающихся</a:t>
                      </a:r>
                      <a:endParaRPr lang="ru-RU" sz="1600" b="0" i="0" u="none" strike="noStrike" cap="non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95,56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94,50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94,30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93,98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92,76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92,63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90500" y="435190"/>
            <a:ext cx="12912725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1203" algn="ctr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</a:rPr>
              <a:t>Инноватор</a:t>
            </a:r>
            <a:r>
              <a:rPr lang="ru-RU" sz="1600" b="1" dirty="0">
                <a:solidFill>
                  <a:srgbClr val="002060"/>
                </a:solidFill>
              </a:rPr>
              <a:t> в педагогике, методике и технологиях преподавания и обучения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79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99631"/>
              </p:ext>
            </p:extLst>
          </p:nvPr>
        </p:nvGraphicFramePr>
        <p:xfrm>
          <a:off x="0" y="596996"/>
          <a:ext cx="12912725" cy="662136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38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7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8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29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02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741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kk-KZ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Индикаторы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Ед.</a:t>
                      </a:r>
                      <a:b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kk-KZ" sz="1600" b="1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измерение</a:t>
                      </a:r>
                      <a:endParaRPr lang="kk-KZ" sz="1600" b="1" noProof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 по годам</a:t>
                      </a: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образовательных программ по педагогическим специальностям, разработанных на основе профессионального стандарта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4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474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Доля междисциплинарных образовательных программ</a:t>
                      </a: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14,28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14,28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14,28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14,28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16,25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474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Доля совместных и </a:t>
                      </a:r>
                      <a:r>
                        <a:rPr lang="ru-RU" sz="1474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двудипломных</a:t>
                      </a:r>
                      <a:r>
                        <a:rPr lang="ru-RU" sz="1474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 образовательных программ</a:t>
                      </a: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14,28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14,28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18,85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9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474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Доля 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научно-исследовательской </a:t>
                      </a:r>
                      <a:r>
                        <a:rPr lang="ru-RU" sz="1474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и 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проектной компоненты </a:t>
                      </a:r>
                      <a:r>
                        <a:rPr lang="ru-RU" sz="1474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в содержании образовательных программ</a:t>
                      </a: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5,75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6,25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7,11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7,65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2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образовательных программ в рамках </a:t>
                      </a:r>
                      <a:r>
                        <a:rPr lang="ru-RU" sz="1474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двудипломного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образования с вузами-партнерами из числа Тор-1000 рейтинга QS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14,28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14,28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18,85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84" marR="721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04836"/>
            <a:ext cx="12912724" cy="39215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indent="473183" algn="ctr">
              <a:lnSpc>
                <a:spcPct val="115000"/>
              </a:lnSpc>
              <a:spcAft>
                <a:spcPts val="1053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 «ЦЕНТР ФОРМИРОВАНИЯ И РАЗВИТИЯ НАВЫКОВ 21К»</a:t>
            </a:r>
          </a:p>
        </p:txBody>
      </p:sp>
    </p:spTree>
    <p:extLst>
      <p:ext uri="{BB962C8B-B14F-4D97-AF65-F5344CB8AC3E}">
        <p14:creationId xmlns:p14="http://schemas.microsoft.com/office/powerpoint/2010/main" val="1328775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6329"/>
            <a:ext cx="12912725" cy="65864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indent="240602" algn="ctr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Социально-ответственная организация, осуществляющая подготовку лидеров для среды с возрастающей неопределенностью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74212"/>
              </p:ext>
            </p:extLst>
          </p:nvPr>
        </p:nvGraphicFramePr>
        <p:xfrm>
          <a:off x="0" y="658642"/>
          <a:ext cx="12912727" cy="655971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38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7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8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02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168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200" b="1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 измерение</a:t>
                      </a:r>
                      <a:endParaRPr lang="kk-KZ" sz="1200" b="1" noProof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Отчетный пероид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 по годам</a:t>
                      </a: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студентов, призеров международных, республиканских, предметных и спортивных олимпиад, конкурсов, фестивалей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0,43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0,63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1,15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1,35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2,00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студентов, занимающихся волонтерской деятельностью от общего количества обучающихся по программам </a:t>
                      </a:r>
                      <a:r>
                        <a:rPr lang="ru-RU" sz="12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Arial"/>
                        </a:rPr>
                        <a:t>бакалавриата</a:t>
                      </a:r>
                      <a:endParaRPr lang="ru-RU" sz="1200" b="0" i="0" u="none" strike="noStrike" cap="non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35,00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45,00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50,00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обучающихся, участвующих в мероприятиях в рамках реализации подпрограммы "</a:t>
                      </a:r>
                      <a:r>
                        <a:rPr lang="ru-RU" sz="1474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Тәрбие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74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және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74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білім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" программы "</a:t>
                      </a:r>
                      <a:r>
                        <a:rPr lang="ru-RU" sz="1474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Рухани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74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жаңғыру</a:t>
                      </a: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"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25,00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25,00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9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студентов, занимающихся в спортивных секциях от общего количества студентов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10,00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10,00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12,25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15,35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16,35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студентов, принимающих активное участие в общественной жизни вуза, района, города от общего количества студентов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50,00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50,00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52,00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55,00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55,00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60,00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4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студентов, вовлеченных в деятельность студенческих организаций, студенческих клубов, комитетов по делам молодежи от общего количества студентов вуза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0,33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0,33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0,45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0,55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0,55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0,65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студентов, получающих социальную поддержку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1,15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1,35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1,65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1,75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1,81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1,85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4" marR="23884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278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3373" y="658114"/>
            <a:ext cx="10807725" cy="38375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indent="240602" algn="ctr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«КРЕАТОР НОВОЙ ЭКОСИСТЕМЫ И ИНФРАСТРУКТУРЫ»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99355"/>
              </p:ext>
            </p:extLst>
          </p:nvPr>
        </p:nvGraphicFramePr>
        <p:xfrm>
          <a:off x="12475" y="1253753"/>
          <a:ext cx="12912723" cy="571341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47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2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8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97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04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16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16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55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1550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9751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Индикаторы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Ед. измерение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 по годам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учебных аудиторий, оборудованных мультимедийными средствами обучения от общего  аудиторного фонда</a:t>
                      </a:r>
                      <a:endParaRPr lang="ru-RU"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виртуальных лабораторий от общего количества учебных и научных лабораторий и центров</a:t>
                      </a:r>
                      <a:endParaRPr lang="ru-RU"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0,05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0,30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20,00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5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введенных койко-мест общежитий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095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97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99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41" marR="6574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173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37297"/>
              </p:ext>
            </p:extLst>
          </p:nvPr>
        </p:nvGraphicFramePr>
        <p:xfrm>
          <a:off x="-2" y="952499"/>
          <a:ext cx="12912727" cy="626586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3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23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9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88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83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483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520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36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63670">
                <a:tc rowSpan="2"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Показатель (прямой)</a:t>
                      </a: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 Е</a:t>
                      </a: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д. измерение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План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08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" marR="2540" marT="254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" marR="2540" marT="254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" marR="2540" marT="254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" marR="2540" marT="254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" marR="2540" marT="254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" marR="2540" marT="254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037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Доля обучающихся, принявших участие в мероприятиях в рамках реализации подпрограммы «</a:t>
                      </a:r>
                      <a:r>
                        <a:rPr lang="ru-RU" sz="1400" noProof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Тәрбие</a:t>
                      </a:r>
                      <a:r>
                        <a:rPr lang="ru-RU" sz="1400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noProof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және</a:t>
                      </a:r>
                      <a:r>
                        <a:rPr lang="ru-RU" sz="1400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noProof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білім</a:t>
                      </a:r>
                      <a:r>
                        <a:rPr lang="ru-RU" sz="1400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» программы «</a:t>
                      </a:r>
                      <a:r>
                        <a:rPr lang="ru-RU" sz="1400" noProof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Рухани</a:t>
                      </a:r>
                      <a:r>
                        <a:rPr lang="ru-RU" sz="1400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noProof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жаңғыру</a:t>
                      </a:r>
                      <a:r>
                        <a:rPr lang="ru-RU" sz="1400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kk-KZ" sz="1400" noProof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377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  Доля обучающихся, принявших участие в общественно полезной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4895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  Количество обучающихся, посещающих спортивные секции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29901"/>
            <a:ext cx="12744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РАЗВИТИЕ У СТУДЕНТОВ ДУХОВНО-НРАВСТВЕННЫХ ЦЕННОСТЕЙ, КУЛЬТУРЫ ЗДОРОВОГО ОБРАЗА ЖИЗНИ, НАВЫКОВ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540481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92" y="313868"/>
            <a:ext cx="14015835" cy="6534228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4" name="Group 77">
            <a:extLst>
              <a:ext uri="{FF2B5EF4-FFF2-40B4-BE49-F238E27FC236}">
                <a16:creationId xmlns="" xmlns:a16="http://schemas.microsoft.com/office/drawing/2014/main" id="{0C6D6050-1AB9-4684-AA5E-28AA0DA6CD65}"/>
              </a:ext>
            </a:extLst>
          </p:cNvPr>
          <p:cNvGrpSpPr/>
          <p:nvPr/>
        </p:nvGrpSpPr>
        <p:grpSpPr>
          <a:xfrm>
            <a:off x="1452914" y="1227882"/>
            <a:ext cx="5162550" cy="1509712"/>
            <a:chOff x="547688" y="1235641"/>
            <a:chExt cx="5162550" cy="1509712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grpSp>
          <p:nvGrpSpPr>
            <p:cNvPr id="5" name="Group 75">
              <a:extLst>
                <a:ext uri="{FF2B5EF4-FFF2-40B4-BE49-F238E27FC236}">
                  <a16:creationId xmlns="" xmlns:a16="http://schemas.microsoft.com/office/drawing/2014/main" id="{8F2285A7-71FB-4309-9545-BCAD6A35A2FC}"/>
                </a:ext>
              </a:extLst>
            </p:cNvPr>
            <p:cNvGrpSpPr/>
            <p:nvPr/>
          </p:nvGrpSpPr>
          <p:grpSpPr>
            <a:xfrm>
              <a:off x="547688" y="1235641"/>
              <a:ext cx="5162550" cy="1509712"/>
              <a:chOff x="547688" y="1411288"/>
              <a:chExt cx="5162550" cy="1509712"/>
            </a:xfrm>
          </p:grpSpPr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0083C0A7-3668-45A0-90D5-9845482B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411288"/>
                <a:ext cx="369887" cy="452437"/>
              </a:xfrm>
              <a:custGeom>
                <a:avLst/>
                <a:gdLst>
                  <a:gd name="T0" fmla="*/ 96 w 96"/>
                  <a:gd name="T1" fmla="*/ 0 h 117"/>
                  <a:gd name="T2" fmla="*/ 32 w 96"/>
                  <a:gd name="T3" fmla="*/ 0 h 117"/>
                  <a:gd name="T4" fmla="*/ 0 w 96"/>
                  <a:gd name="T5" fmla="*/ 31 h 117"/>
                  <a:gd name="T6" fmla="*/ 0 w 96"/>
                  <a:gd name="T7" fmla="*/ 117 h 117"/>
                  <a:gd name="T8" fmla="*/ 96 w 96"/>
                  <a:gd name="T9" fmla="*/ 117 h 117"/>
                  <a:gd name="T10" fmla="*/ 96 w 96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17">
                    <a:moveTo>
                      <a:pt x="9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96" y="117"/>
                      <a:pt x="96" y="117"/>
                      <a:pt x="96" y="117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D8DF13E1-0D9A-49B9-A169-1FAB4EC07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363" y="1639888"/>
                <a:ext cx="4484687" cy="1103312"/>
              </a:xfrm>
              <a:custGeom>
                <a:avLst/>
                <a:gdLst>
                  <a:gd name="T0" fmla="*/ 1150 w 1163"/>
                  <a:gd name="T1" fmla="*/ 169 h 285"/>
                  <a:gd name="T2" fmla="*/ 1089 w 1163"/>
                  <a:gd name="T3" fmla="*/ 249 h 285"/>
                  <a:gd name="T4" fmla="*/ 1016 w 1163"/>
                  <a:gd name="T5" fmla="*/ 285 h 285"/>
                  <a:gd name="T6" fmla="*/ 129 w 1163"/>
                  <a:gd name="T7" fmla="*/ 285 h 285"/>
                  <a:gd name="T8" fmla="*/ 0 w 1163"/>
                  <a:gd name="T9" fmla="*/ 156 h 285"/>
                  <a:gd name="T10" fmla="*/ 0 w 1163"/>
                  <a:gd name="T11" fmla="*/ 0 h 285"/>
                  <a:gd name="T12" fmla="*/ 1017 w 1163"/>
                  <a:gd name="T13" fmla="*/ 0 h 285"/>
                  <a:gd name="T14" fmla="*/ 1089 w 1163"/>
                  <a:gd name="T15" fmla="*/ 35 h 285"/>
                  <a:gd name="T16" fmla="*/ 1149 w 1163"/>
                  <a:gd name="T17" fmla="*/ 112 h 285"/>
                  <a:gd name="T18" fmla="*/ 1150 w 1163"/>
                  <a:gd name="T19" fmla="*/ 169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3" h="285">
                    <a:moveTo>
                      <a:pt x="1150" y="169"/>
                    </a:moveTo>
                    <a:cubicBezTo>
                      <a:pt x="1089" y="249"/>
                      <a:pt x="1089" y="249"/>
                      <a:pt x="1089" y="249"/>
                    </a:cubicBezTo>
                    <a:cubicBezTo>
                      <a:pt x="1072" y="271"/>
                      <a:pt x="1045" y="285"/>
                      <a:pt x="1016" y="285"/>
                    </a:cubicBezTo>
                    <a:cubicBezTo>
                      <a:pt x="129" y="285"/>
                      <a:pt x="129" y="285"/>
                      <a:pt x="129" y="285"/>
                    </a:cubicBezTo>
                    <a:cubicBezTo>
                      <a:pt x="58" y="285"/>
                      <a:pt x="0" y="227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17" y="0"/>
                      <a:pt x="1017" y="0"/>
                      <a:pt x="1017" y="0"/>
                    </a:cubicBezTo>
                    <a:cubicBezTo>
                      <a:pt x="1045" y="0"/>
                      <a:pt x="1072" y="12"/>
                      <a:pt x="1089" y="35"/>
                    </a:cubicBezTo>
                    <a:cubicBezTo>
                      <a:pt x="1149" y="112"/>
                      <a:pt x="1149" y="112"/>
                      <a:pt x="1149" y="112"/>
                    </a:cubicBezTo>
                    <a:cubicBezTo>
                      <a:pt x="1163" y="129"/>
                      <a:pt x="1163" y="152"/>
                      <a:pt x="1150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5D519EEA-6BD8-467F-9BF6-13C1806A9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88" y="1411288"/>
                <a:ext cx="1712912" cy="1331912"/>
              </a:xfrm>
              <a:custGeom>
                <a:avLst/>
                <a:gdLst>
                  <a:gd name="T0" fmla="*/ 315 w 444"/>
                  <a:gd name="T1" fmla="*/ 215 h 344"/>
                  <a:gd name="T2" fmla="*/ 315 w 444"/>
                  <a:gd name="T3" fmla="*/ 59 h 344"/>
                  <a:gd name="T4" fmla="*/ 255 w 444"/>
                  <a:gd name="T5" fmla="*/ 0 h 344"/>
                  <a:gd name="T6" fmla="*/ 59 w 444"/>
                  <a:gd name="T7" fmla="*/ 0 h 344"/>
                  <a:gd name="T8" fmla="*/ 0 w 444"/>
                  <a:gd name="T9" fmla="*/ 59 h 344"/>
                  <a:gd name="T10" fmla="*/ 0 w 444"/>
                  <a:gd name="T11" fmla="*/ 215 h 344"/>
                  <a:gd name="T12" fmla="*/ 129 w 444"/>
                  <a:gd name="T13" fmla="*/ 344 h 344"/>
                  <a:gd name="T14" fmla="*/ 444 w 444"/>
                  <a:gd name="T15" fmla="*/ 344 h 344"/>
                  <a:gd name="T16" fmla="*/ 315 w 444"/>
                  <a:gd name="T17" fmla="*/ 215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344">
                    <a:moveTo>
                      <a:pt x="315" y="215"/>
                    </a:moveTo>
                    <a:cubicBezTo>
                      <a:pt x="315" y="59"/>
                      <a:pt x="315" y="59"/>
                      <a:pt x="315" y="59"/>
                    </a:cubicBezTo>
                    <a:cubicBezTo>
                      <a:pt x="315" y="26"/>
                      <a:pt x="288" y="0"/>
                      <a:pt x="25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0" y="26"/>
                      <a:pt x="0" y="59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86"/>
                      <a:pt x="57" y="344"/>
                      <a:pt x="129" y="344"/>
                    </a:cubicBezTo>
                    <a:cubicBezTo>
                      <a:pt x="444" y="344"/>
                      <a:pt x="444" y="344"/>
                      <a:pt x="444" y="344"/>
                    </a:cubicBezTo>
                    <a:cubicBezTo>
                      <a:pt x="372" y="344"/>
                      <a:pt x="315" y="286"/>
                      <a:pt x="315" y="215"/>
                    </a:cubicBezTo>
                    <a:close/>
                  </a:path>
                </a:pathLst>
              </a:custGeom>
              <a:solidFill>
                <a:srgbClr val="9CCE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7477084D-D0BD-4CD8-8DAC-EB99F7A40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125" y="1639888"/>
                <a:ext cx="601662" cy="1103312"/>
              </a:xfrm>
              <a:custGeom>
                <a:avLst/>
                <a:gdLst>
                  <a:gd name="T0" fmla="*/ 156 w 156"/>
                  <a:gd name="T1" fmla="*/ 285 h 285"/>
                  <a:gd name="T2" fmla="*/ 129 w 156"/>
                  <a:gd name="T3" fmla="*/ 285 h 285"/>
                  <a:gd name="T4" fmla="*/ 0 w 156"/>
                  <a:gd name="T5" fmla="*/ 156 h 285"/>
                  <a:gd name="T6" fmla="*/ 0 w 156"/>
                  <a:gd name="T7" fmla="*/ 0 h 285"/>
                  <a:gd name="T8" fmla="*/ 27 w 156"/>
                  <a:gd name="T9" fmla="*/ 0 h 285"/>
                  <a:gd name="T10" fmla="*/ 27 w 156"/>
                  <a:gd name="T11" fmla="*/ 156 h 285"/>
                  <a:gd name="T12" fmla="*/ 156 w 156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85">
                    <a:moveTo>
                      <a:pt x="156" y="285"/>
                    </a:moveTo>
                    <a:cubicBezTo>
                      <a:pt x="129" y="285"/>
                      <a:pt x="129" y="285"/>
                      <a:pt x="129" y="285"/>
                    </a:cubicBezTo>
                    <a:cubicBezTo>
                      <a:pt x="57" y="285"/>
                      <a:pt x="0" y="227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56"/>
                      <a:pt x="27" y="156"/>
                      <a:pt x="27" y="156"/>
                    </a:cubicBezTo>
                    <a:cubicBezTo>
                      <a:pt x="27" y="227"/>
                      <a:pt x="85" y="285"/>
                      <a:pt x="156" y="28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="" xmlns:a16="http://schemas.microsoft.com/office/drawing/2014/main" id="{88434733-1FD0-4813-9FB7-5936F265C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865" y="1411288"/>
                <a:ext cx="3465472" cy="503237"/>
              </a:xfrm>
              <a:custGeom>
                <a:avLst/>
                <a:gdLst>
                  <a:gd name="T0" fmla="*/ 52 w 752"/>
                  <a:gd name="T1" fmla="*/ 130 h 130"/>
                  <a:gd name="T2" fmla="*/ 709 w 752"/>
                  <a:gd name="T3" fmla="*/ 130 h 130"/>
                  <a:gd name="T4" fmla="*/ 752 w 752"/>
                  <a:gd name="T5" fmla="*/ 87 h 130"/>
                  <a:gd name="T6" fmla="*/ 752 w 752"/>
                  <a:gd name="T7" fmla="*/ 59 h 130"/>
                  <a:gd name="T8" fmla="*/ 692 w 752"/>
                  <a:gd name="T9" fmla="*/ 0 h 130"/>
                  <a:gd name="T10" fmla="*/ 0 w 752"/>
                  <a:gd name="T11" fmla="*/ 0 h 130"/>
                  <a:gd name="T12" fmla="*/ 20 w 752"/>
                  <a:gd name="T13" fmla="*/ 59 h 130"/>
                  <a:gd name="T14" fmla="*/ 20 w 752"/>
                  <a:gd name="T15" fmla="*/ 98 h 130"/>
                  <a:gd name="T16" fmla="*/ 52 w 752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130">
                    <a:moveTo>
                      <a:pt x="52" y="130"/>
                    </a:moveTo>
                    <a:cubicBezTo>
                      <a:pt x="709" y="130"/>
                      <a:pt x="709" y="130"/>
                      <a:pt x="709" y="130"/>
                    </a:cubicBezTo>
                    <a:cubicBezTo>
                      <a:pt x="733" y="130"/>
                      <a:pt x="752" y="111"/>
                      <a:pt x="752" y="87"/>
                    </a:cubicBezTo>
                    <a:cubicBezTo>
                      <a:pt x="752" y="59"/>
                      <a:pt x="752" y="59"/>
                      <a:pt x="752" y="59"/>
                    </a:cubicBezTo>
                    <a:cubicBezTo>
                      <a:pt x="752" y="26"/>
                      <a:pt x="725" y="0"/>
                      <a:pt x="6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6"/>
                      <a:pt x="20" y="37"/>
                      <a:pt x="20" y="59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116"/>
                      <a:pt x="34" y="130"/>
                      <a:pt x="52" y="130"/>
                    </a:cubicBezTo>
                    <a:close/>
                  </a:path>
                </a:pathLst>
              </a:custGeom>
              <a:solidFill>
                <a:srgbClr val="9CCE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5" name="Oval 10">
                <a:extLst>
                  <a:ext uri="{FF2B5EF4-FFF2-40B4-BE49-F238E27FC236}">
                    <a16:creationId xmlns="" xmlns:a16="http://schemas.microsoft.com/office/drawing/2014/main" id="{9B33B3B6-C046-4697-A495-5ADD101E9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563" y="1960563"/>
                <a:ext cx="955675" cy="960437"/>
              </a:xfrm>
              <a:prstGeom prst="ellipse">
                <a:avLst/>
              </a:prstGeom>
              <a:solidFill>
                <a:srgbClr val="E46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="" xmlns:a16="http://schemas.microsoft.com/office/drawing/2014/main" id="{A27688A8-4B9B-4AD9-9AD8-7FED2A637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338" y="1898650"/>
                <a:ext cx="747712" cy="844550"/>
              </a:xfrm>
              <a:custGeom>
                <a:avLst/>
                <a:gdLst>
                  <a:gd name="T0" fmla="*/ 0 w 194"/>
                  <a:gd name="T1" fmla="*/ 123 h 218"/>
                  <a:gd name="T2" fmla="*/ 43 w 194"/>
                  <a:gd name="T3" fmla="*/ 218 h 218"/>
                  <a:gd name="T4" fmla="*/ 47 w 194"/>
                  <a:gd name="T5" fmla="*/ 218 h 218"/>
                  <a:gd name="T6" fmla="*/ 120 w 194"/>
                  <a:gd name="T7" fmla="*/ 182 h 218"/>
                  <a:gd name="T8" fmla="*/ 181 w 194"/>
                  <a:gd name="T9" fmla="*/ 102 h 218"/>
                  <a:gd name="T10" fmla="*/ 180 w 194"/>
                  <a:gd name="T11" fmla="*/ 45 h 218"/>
                  <a:gd name="T12" fmla="*/ 147 w 194"/>
                  <a:gd name="T13" fmla="*/ 2 h 218"/>
                  <a:gd name="T14" fmla="*/ 124 w 194"/>
                  <a:gd name="T15" fmla="*/ 0 h 218"/>
                  <a:gd name="T16" fmla="*/ 0 w 194"/>
                  <a:gd name="T17" fmla="*/ 1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218">
                    <a:moveTo>
                      <a:pt x="0" y="123"/>
                    </a:moveTo>
                    <a:cubicBezTo>
                      <a:pt x="0" y="161"/>
                      <a:pt x="17" y="195"/>
                      <a:pt x="43" y="218"/>
                    </a:cubicBezTo>
                    <a:cubicBezTo>
                      <a:pt x="47" y="218"/>
                      <a:pt x="47" y="218"/>
                      <a:pt x="47" y="218"/>
                    </a:cubicBezTo>
                    <a:cubicBezTo>
                      <a:pt x="76" y="218"/>
                      <a:pt x="103" y="204"/>
                      <a:pt x="120" y="182"/>
                    </a:cubicBezTo>
                    <a:cubicBezTo>
                      <a:pt x="181" y="102"/>
                      <a:pt x="181" y="102"/>
                      <a:pt x="181" y="102"/>
                    </a:cubicBezTo>
                    <a:cubicBezTo>
                      <a:pt x="194" y="85"/>
                      <a:pt x="194" y="62"/>
                      <a:pt x="180" y="45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39" y="0"/>
                      <a:pt x="131" y="0"/>
                      <a:pt x="124" y="0"/>
                    </a:cubicBezTo>
                    <a:cubicBezTo>
                      <a:pt x="55" y="0"/>
                      <a:pt x="0" y="55"/>
                      <a:pt x="0" y="1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Oval 12">
                <a:extLst>
                  <a:ext uri="{FF2B5EF4-FFF2-40B4-BE49-F238E27FC236}">
                    <a16:creationId xmlns="" xmlns:a16="http://schemas.microsoft.com/office/drawing/2014/main" id="{999104B3-D6B8-4E84-9DDE-1529498ED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563" y="1960563"/>
                <a:ext cx="955675" cy="960437"/>
              </a:xfrm>
              <a:prstGeom prst="ellipse">
                <a:avLst/>
              </a:prstGeom>
              <a:solidFill>
                <a:srgbClr val="9CCE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="" xmlns:a16="http://schemas.microsoft.com/office/drawing/2014/main" id="{21D6E056-29EA-4491-8396-1E1867C2D4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0288" y="2041525"/>
                <a:ext cx="785812" cy="793750"/>
              </a:xfrm>
              <a:custGeom>
                <a:avLst/>
                <a:gdLst>
                  <a:gd name="T0" fmla="*/ 102 w 204"/>
                  <a:gd name="T1" fmla="*/ 0 h 205"/>
                  <a:gd name="T2" fmla="*/ 0 w 204"/>
                  <a:gd name="T3" fmla="*/ 103 h 205"/>
                  <a:gd name="T4" fmla="*/ 102 w 204"/>
                  <a:gd name="T5" fmla="*/ 205 h 205"/>
                  <a:gd name="T6" fmla="*/ 204 w 204"/>
                  <a:gd name="T7" fmla="*/ 103 h 205"/>
                  <a:gd name="T8" fmla="*/ 102 w 204"/>
                  <a:gd name="T9" fmla="*/ 0 h 205"/>
                  <a:gd name="T10" fmla="*/ 102 w 204"/>
                  <a:gd name="T11" fmla="*/ 192 h 205"/>
                  <a:gd name="T12" fmla="*/ 13 w 204"/>
                  <a:gd name="T13" fmla="*/ 103 h 205"/>
                  <a:gd name="T14" fmla="*/ 102 w 204"/>
                  <a:gd name="T15" fmla="*/ 14 h 205"/>
                  <a:gd name="T16" fmla="*/ 191 w 204"/>
                  <a:gd name="T17" fmla="*/ 103 h 205"/>
                  <a:gd name="T18" fmla="*/ 102 w 204"/>
                  <a:gd name="T19" fmla="*/ 19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05">
                    <a:moveTo>
                      <a:pt x="102" y="0"/>
                    </a:moveTo>
                    <a:cubicBezTo>
                      <a:pt x="45" y="0"/>
                      <a:pt x="0" y="46"/>
                      <a:pt x="0" y="103"/>
                    </a:cubicBezTo>
                    <a:cubicBezTo>
                      <a:pt x="0" y="159"/>
                      <a:pt x="45" y="205"/>
                      <a:pt x="102" y="205"/>
                    </a:cubicBezTo>
                    <a:cubicBezTo>
                      <a:pt x="159" y="205"/>
                      <a:pt x="204" y="159"/>
                      <a:pt x="204" y="103"/>
                    </a:cubicBezTo>
                    <a:cubicBezTo>
                      <a:pt x="204" y="46"/>
                      <a:pt x="159" y="0"/>
                      <a:pt x="102" y="0"/>
                    </a:cubicBezTo>
                    <a:close/>
                    <a:moveTo>
                      <a:pt x="102" y="192"/>
                    </a:moveTo>
                    <a:cubicBezTo>
                      <a:pt x="53" y="192"/>
                      <a:pt x="13" y="152"/>
                      <a:pt x="13" y="103"/>
                    </a:cubicBezTo>
                    <a:cubicBezTo>
                      <a:pt x="13" y="54"/>
                      <a:pt x="53" y="14"/>
                      <a:pt x="102" y="14"/>
                    </a:cubicBezTo>
                    <a:cubicBezTo>
                      <a:pt x="151" y="14"/>
                      <a:pt x="191" y="54"/>
                      <a:pt x="191" y="103"/>
                    </a:cubicBezTo>
                    <a:cubicBezTo>
                      <a:pt x="191" y="152"/>
                      <a:pt x="151" y="192"/>
                      <a:pt x="102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E19AE15-618E-4B5B-AE42-6BE19F06966C}"/>
                </a:ext>
              </a:extLst>
            </p:cNvPr>
            <p:cNvSpPr txBox="1"/>
            <p:nvPr/>
          </p:nvSpPr>
          <p:spPr>
            <a:xfrm>
              <a:off x="1644264" y="1362082"/>
              <a:ext cx="2605874" cy="22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</a:rPr>
                <a:t>Международные отношения</a:t>
              </a:r>
              <a:endParaRPr lang="en-US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Freeform 122">
              <a:extLst>
                <a:ext uri="{FF2B5EF4-FFF2-40B4-BE49-F238E27FC236}">
                  <a16:creationId xmlns="" xmlns:a16="http://schemas.microsoft.com/office/drawing/2014/main" id="{064246BB-FD4C-47D1-8BD9-681FED58B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774" y="2130990"/>
              <a:ext cx="287338" cy="263525"/>
            </a:xfrm>
            <a:custGeom>
              <a:avLst/>
              <a:gdLst>
                <a:gd name="T0" fmla="*/ 376 w 907"/>
                <a:gd name="T1" fmla="*/ 508 h 827"/>
                <a:gd name="T2" fmla="*/ 866 w 907"/>
                <a:gd name="T3" fmla="*/ 58 h 827"/>
                <a:gd name="T4" fmla="*/ 366 w 907"/>
                <a:gd name="T5" fmla="*/ 758 h 827"/>
                <a:gd name="T6" fmla="*/ 466 w 907"/>
                <a:gd name="T7" fmla="*/ 590 h 827"/>
                <a:gd name="T8" fmla="*/ 819 w 907"/>
                <a:gd name="T9" fmla="*/ 61 h 827"/>
                <a:gd name="T10" fmla="*/ 55 w 907"/>
                <a:gd name="T11" fmla="*/ 375 h 827"/>
                <a:gd name="T12" fmla="*/ 907 w 907"/>
                <a:gd name="T13" fmla="*/ 15 h 827"/>
                <a:gd name="T14" fmla="*/ 906 w 907"/>
                <a:gd name="T15" fmla="*/ 12 h 827"/>
                <a:gd name="T16" fmla="*/ 906 w 907"/>
                <a:gd name="T17" fmla="*/ 11 h 827"/>
                <a:gd name="T18" fmla="*/ 905 w 907"/>
                <a:gd name="T19" fmla="*/ 8 h 827"/>
                <a:gd name="T20" fmla="*/ 905 w 907"/>
                <a:gd name="T21" fmla="*/ 6 h 827"/>
                <a:gd name="T22" fmla="*/ 904 w 907"/>
                <a:gd name="T23" fmla="*/ 5 h 827"/>
                <a:gd name="T24" fmla="*/ 902 w 907"/>
                <a:gd name="T25" fmla="*/ 3 h 827"/>
                <a:gd name="T26" fmla="*/ 900 w 907"/>
                <a:gd name="T27" fmla="*/ 2 h 827"/>
                <a:gd name="T28" fmla="*/ 900 w 907"/>
                <a:gd name="T29" fmla="*/ 2 h 827"/>
                <a:gd name="T30" fmla="*/ 897 w 907"/>
                <a:gd name="T31" fmla="*/ 1 h 827"/>
                <a:gd name="T32" fmla="*/ 895 w 907"/>
                <a:gd name="T33" fmla="*/ 0 h 827"/>
                <a:gd name="T34" fmla="*/ 893 w 907"/>
                <a:gd name="T35" fmla="*/ 0 h 827"/>
                <a:gd name="T36" fmla="*/ 891 w 907"/>
                <a:gd name="T37" fmla="*/ 0 h 827"/>
                <a:gd name="T38" fmla="*/ 887 w 907"/>
                <a:gd name="T39" fmla="*/ 1 h 827"/>
                <a:gd name="T40" fmla="*/ 886 w 907"/>
                <a:gd name="T41" fmla="*/ 1 h 827"/>
                <a:gd name="T42" fmla="*/ 886 w 907"/>
                <a:gd name="T43" fmla="*/ 1 h 827"/>
                <a:gd name="T44" fmla="*/ 5 w 907"/>
                <a:gd name="T45" fmla="*/ 365 h 827"/>
                <a:gd name="T46" fmla="*/ 1 w 907"/>
                <a:gd name="T47" fmla="*/ 372 h 827"/>
                <a:gd name="T48" fmla="*/ 1 w 907"/>
                <a:gd name="T49" fmla="*/ 381 h 827"/>
                <a:gd name="T50" fmla="*/ 5 w 907"/>
                <a:gd name="T51" fmla="*/ 388 h 827"/>
                <a:gd name="T52" fmla="*/ 336 w 907"/>
                <a:gd name="T53" fmla="*/ 521 h 827"/>
                <a:gd name="T54" fmla="*/ 336 w 907"/>
                <a:gd name="T55" fmla="*/ 817 h 827"/>
                <a:gd name="T56" fmla="*/ 342 w 907"/>
                <a:gd name="T57" fmla="*/ 825 h 827"/>
                <a:gd name="T58" fmla="*/ 348 w 907"/>
                <a:gd name="T59" fmla="*/ 827 h 827"/>
                <a:gd name="T60" fmla="*/ 354 w 907"/>
                <a:gd name="T61" fmla="*/ 827 h 827"/>
                <a:gd name="T62" fmla="*/ 360 w 907"/>
                <a:gd name="T63" fmla="*/ 823 h 827"/>
                <a:gd name="T64" fmla="*/ 492 w 907"/>
                <a:gd name="T65" fmla="*/ 605 h 827"/>
                <a:gd name="T66" fmla="*/ 732 w 907"/>
                <a:gd name="T67" fmla="*/ 732 h 827"/>
                <a:gd name="T68" fmla="*/ 739 w 907"/>
                <a:gd name="T69" fmla="*/ 732 h 827"/>
                <a:gd name="T70" fmla="*/ 745 w 907"/>
                <a:gd name="T71" fmla="*/ 729 h 827"/>
                <a:gd name="T72" fmla="*/ 749 w 907"/>
                <a:gd name="T73" fmla="*/ 724 h 827"/>
                <a:gd name="T74" fmla="*/ 906 w 907"/>
                <a:gd name="T75" fmla="*/ 18 h 827"/>
                <a:gd name="T76" fmla="*/ 906 w 907"/>
                <a:gd name="T77" fmla="*/ 17 h 827"/>
                <a:gd name="T78" fmla="*/ 907 w 907"/>
                <a:gd name="T79" fmla="*/ 15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7" h="827">
                  <a:moveTo>
                    <a:pt x="726" y="695"/>
                  </a:moveTo>
                  <a:lnTo>
                    <a:pt x="376" y="508"/>
                  </a:lnTo>
                  <a:lnTo>
                    <a:pt x="834" y="88"/>
                  </a:lnTo>
                  <a:lnTo>
                    <a:pt x="866" y="58"/>
                  </a:lnTo>
                  <a:lnTo>
                    <a:pt x="726" y="695"/>
                  </a:lnTo>
                  <a:close/>
                  <a:moveTo>
                    <a:pt x="366" y="758"/>
                  </a:moveTo>
                  <a:lnTo>
                    <a:pt x="366" y="536"/>
                  </a:lnTo>
                  <a:lnTo>
                    <a:pt x="466" y="590"/>
                  </a:lnTo>
                  <a:lnTo>
                    <a:pt x="366" y="758"/>
                  </a:lnTo>
                  <a:close/>
                  <a:moveTo>
                    <a:pt x="819" y="61"/>
                  </a:moveTo>
                  <a:lnTo>
                    <a:pt x="347" y="493"/>
                  </a:lnTo>
                  <a:lnTo>
                    <a:pt x="55" y="375"/>
                  </a:lnTo>
                  <a:lnTo>
                    <a:pt x="819" y="61"/>
                  </a:lnTo>
                  <a:close/>
                  <a:moveTo>
                    <a:pt x="907" y="15"/>
                  </a:moveTo>
                  <a:lnTo>
                    <a:pt x="907" y="14"/>
                  </a:lnTo>
                  <a:lnTo>
                    <a:pt x="906" y="12"/>
                  </a:lnTo>
                  <a:lnTo>
                    <a:pt x="906" y="12"/>
                  </a:lnTo>
                  <a:lnTo>
                    <a:pt x="906" y="11"/>
                  </a:lnTo>
                  <a:lnTo>
                    <a:pt x="905" y="9"/>
                  </a:lnTo>
                  <a:lnTo>
                    <a:pt x="905" y="8"/>
                  </a:lnTo>
                  <a:lnTo>
                    <a:pt x="905" y="8"/>
                  </a:lnTo>
                  <a:lnTo>
                    <a:pt x="905" y="6"/>
                  </a:lnTo>
                  <a:lnTo>
                    <a:pt x="904" y="6"/>
                  </a:lnTo>
                  <a:lnTo>
                    <a:pt x="904" y="5"/>
                  </a:lnTo>
                  <a:lnTo>
                    <a:pt x="903" y="4"/>
                  </a:lnTo>
                  <a:lnTo>
                    <a:pt x="902" y="3"/>
                  </a:lnTo>
                  <a:lnTo>
                    <a:pt x="901" y="3"/>
                  </a:lnTo>
                  <a:lnTo>
                    <a:pt x="900" y="2"/>
                  </a:lnTo>
                  <a:lnTo>
                    <a:pt x="900" y="2"/>
                  </a:lnTo>
                  <a:lnTo>
                    <a:pt x="900" y="2"/>
                  </a:lnTo>
                  <a:lnTo>
                    <a:pt x="898" y="1"/>
                  </a:lnTo>
                  <a:lnTo>
                    <a:pt x="897" y="1"/>
                  </a:lnTo>
                  <a:lnTo>
                    <a:pt x="896" y="1"/>
                  </a:lnTo>
                  <a:lnTo>
                    <a:pt x="895" y="0"/>
                  </a:lnTo>
                  <a:lnTo>
                    <a:pt x="894" y="0"/>
                  </a:lnTo>
                  <a:lnTo>
                    <a:pt x="893" y="0"/>
                  </a:lnTo>
                  <a:lnTo>
                    <a:pt x="892" y="0"/>
                  </a:lnTo>
                  <a:lnTo>
                    <a:pt x="891" y="0"/>
                  </a:lnTo>
                  <a:lnTo>
                    <a:pt x="889" y="0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886" y="1"/>
                  </a:lnTo>
                  <a:lnTo>
                    <a:pt x="886" y="1"/>
                  </a:lnTo>
                  <a:lnTo>
                    <a:pt x="886" y="1"/>
                  </a:lnTo>
                  <a:lnTo>
                    <a:pt x="10" y="362"/>
                  </a:lnTo>
                  <a:lnTo>
                    <a:pt x="5" y="365"/>
                  </a:lnTo>
                  <a:lnTo>
                    <a:pt x="2" y="368"/>
                  </a:lnTo>
                  <a:lnTo>
                    <a:pt x="1" y="372"/>
                  </a:lnTo>
                  <a:lnTo>
                    <a:pt x="0" y="376"/>
                  </a:lnTo>
                  <a:lnTo>
                    <a:pt x="1" y="381"/>
                  </a:lnTo>
                  <a:lnTo>
                    <a:pt x="2" y="384"/>
                  </a:lnTo>
                  <a:lnTo>
                    <a:pt x="5" y="388"/>
                  </a:lnTo>
                  <a:lnTo>
                    <a:pt x="10" y="390"/>
                  </a:lnTo>
                  <a:lnTo>
                    <a:pt x="336" y="521"/>
                  </a:lnTo>
                  <a:lnTo>
                    <a:pt x="336" y="812"/>
                  </a:lnTo>
                  <a:lnTo>
                    <a:pt x="336" y="817"/>
                  </a:lnTo>
                  <a:lnTo>
                    <a:pt x="338" y="821"/>
                  </a:lnTo>
                  <a:lnTo>
                    <a:pt x="342" y="825"/>
                  </a:lnTo>
                  <a:lnTo>
                    <a:pt x="346" y="827"/>
                  </a:lnTo>
                  <a:lnTo>
                    <a:pt x="348" y="827"/>
                  </a:lnTo>
                  <a:lnTo>
                    <a:pt x="351" y="827"/>
                  </a:lnTo>
                  <a:lnTo>
                    <a:pt x="354" y="827"/>
                  </a:lnTo>
                  <a:lnTo>
                    <a:pt x="357" y="826"/>
                  </a:lnTo>
                  <a:lnTo>
                    <a:pt x="360" y="823"/>
                  </a:lnTo>
                  <a:lnTo>
                    <a:pt x="363" y="820"/>
                  </a:lnTo>
                  <a:lnTo>
                    <a:pt x="492" y="605"/>
                  </a:lnTo>
                  <a:lnTo>
                    <a:pt x="729" y="730"/>
                  </a:lnTo>
                  <a:lnTo>
                    <a:pt x="732" y="732"/>
                  </a:lnTo>
                  <a:lnTo>
                    <a:pt x="736" y="732"/>
                  </a:lnTo>
                  <a:lnTo>
                    <a:pt x="739" y="732"/>
                  </a:lnTo>
                  <a:lnTo>
                    <a:pt x="742" y="731"/>
                  </a:lnTo>
                  <a:lnTo>
                    <a:pt x="745" y="729"/>
                  </a:lnTo>
                  <a:lnTo>
                    <a:pt x="747" y="727"/>
                  </a:lnTo>
                  <a:lnTo>
                    <a:pt x="749" y="724"/>
                  </a:lnTo>
                  <a:lnTo>
                    <a:pt x="751" y="721"/>
                  </a:lnTo>
                  <a:lnTo>
                    <a:pt x="906" y="18"/>
                  </a:lnTo>
                  <a:lnTo>
                    <a:pt x="906" y="17"/>
                  </a:lnTo>
                  <a:lnTo>
                    <a:pt x="906" y="17"/>
                  </a:lnTo>
                  <a:lnTo>
                    <a:pt x="907" y="16"/>
                  </a:lnTo>
                  <a:lnTo>
                    <a:pt x="907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80">
            <a:extLst>
              <a:ext uri="{FF2B5EF4-FFF2-40B4-BE49-F238E27FC236}">
                <a16:creationId xmlns="" xmlns:a16="http://schemas.microsoft.com/office/drawing/2014/main" id="{9BAED14F-BA43-4934-8DC9-8A99CE732609}"/>
              </a:ext>
            </a:extLst>
          </p:cNvPr>
          <p:cNvGrpSpPr/>
          <p:nvPr/>
        </p:nvGrpSpPr>
        <p:grpSpPr>
          <a:xfrm>
            <a:off x="4304484" y="2859903"/>
            <a:ext cx="5162550" cy="2260599"/>
            <a:chOff x="3514725" y="2991530"/>
            <a:chExt cx="5162550" cy="2260599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04855104-4CC4-4C29-9117-629FBD44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7" y="2991530"/>
              <a:ext cx="369887" cy="452437"/>
            </a:xfrm>
            <a:custGeom>
              <a:avLst/>
              <a:gdLst>
                <a:gd name="T0" fmla="*/ 96 w 96"/>
                <a:gd name="T1" fmla="*/ 0 h 117"/>
                <a:gd name="T2" fmla="*/ 32 w 96"/>
                <a:gd name="T3" fmla="*/ 0 h 117"/>
                <a:gd name="T4" fmla="*/ 0 w 96"/>
                <a:gd name="T5" fmla="*/ 31 h 117"/>
                <a:gd name="T6" fmla="*/ 0 w 96"/>
                <a:gd name="T7" fmla="*/ 117 h 117"/>
                <a:gd name="T8" fmla="*/ 96 w 96"/>
                <a:gd name="T9" fmla="*/ 117 h 117"/>
                <a:gd name="T10" fmla="*/ 96 w 96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17">
                  <a:moveTo>
                    <a:pt x="9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96" y="117"/>
                    <a:pt x="96" y="117"/>
                    <a:pt x="96" y="11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37CD004B-A73D-4DC8-8A53-A65783EF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3220130"/>
              <a:ext cx="4484687" cy="1103312"/>
            </a:xfrm>
            <a:custGeom>
              <a:avLst/>
              <a:gdLst>
                <a:gd name="T0" fmla="*/ 1150 w 1163"/>
                <a:gd name="T1" fmla="*/ 169 h 285"/>
                <a:gd name="T2" fmla="*/ 1089 w 1163"/>
                <a:gd name="T3" fmla="*/ 249 h 285"/>
                <a:gd name="T4" fmla="*/ 1016 w 1163"/>
                <a:gd name="T5" fmla="*/ 285 h 285"/>
                <a:gd name="T6" fmla="*/ 129 w 1163"/>
                <a:gd name="T7" fmla="*/ 285 h 285"/>
                <a:gd name="T8" fmla="*/ 0 w 1163"/>
                <a:gd name="T9" fmla="*/ 156 h 285"/>
                <a:gd name="T10" fmla="*/ 0 w 1163"/>
                <a:gd name="T11" fmla="*/ 0 h 285"/>
                <a:gd name="T12" fmla="*/ 1017 w 1163"/>
                <a:gd name="T13" fmla="*/ 0 h 285"/>
                <a:gd name="T14" fmla="*/ 1089 w 1163"/>
                <a:gd name="T15" fmla="*/ 35 h 285"/>
                <a:gd name="T16" fmla="*/ 1149 w 1163"/>
                <a:gd name="T17" fmla="*/ 112 h 285"/>
                <a:gd name="T18" fmla="*/ 1150 w 1163"/>
                <a:gd name="T19" fmla="*/ 16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3" h="285">
                  <a:moveTo>
                    <a:pt x="1150" y="169"/>
                  </a:moveTo>
                  <a:cubicBezTo>
                    <a:pt x="1089" y="249"/>
                    <a:pt x="1089" y="249"/>
                    <a:pt x="1089" y="249"/>
                  </a:cubicBezTo>
                  <a:cubicBezTo>
                    <a:pt x="1072" y="271"/>
                    <a:pt x="1045" y="285"/>
                    <a:pt x="1016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58" y="285"/>
                    <a:pt x="0" y="227"/>
                    <a:pt x="0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7" y="0"/>
                    <a:pt x="1017" y="0"/>
                    <a:pt x="1017" y="0"/>
                  </a:cubicBezTo>
                  <a:cubicBezTo>
                    <a:pt x="1045" y="0"/>
                    <a:pt x="1072" y="12"/>
                    <a:pt x="1089" y="35"/>
                  </a:cubicBezTo>
                  <a:cubicBezTo>
                    <a:pt x="1149" y="112"/>
                    <a:pt x="1149" y="112"/>
                    <a:pt x="1149" y="112"/>
                  </a:cubicBezTo>
                  <a:cubicBezTo>
                    <a:pt x="1163" y="129"/>
                    <a:pt x="1163" y="152"/>
                    <a:pt x="1150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2389E65E-F07B-4D42-A90D-DBEAF265B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725" y="2991530"/>
              <a:ext cx="1712912" cy="1331912"/>
            </a:xfrm>
            <a:custGeom>
              <a:avLst/>
              <a:gdLst>
                <a:gd name="T0" fmla="*/ 315 w 444"/>
                <a:gd name="T1" fmla="*/ 215 h 344"/>
                <a:gd name="T2" fmla="*/ 315 w 444"/>
                <a:gd name="T3" fmla="*/ 59 h 344"/>
                <a:gd name="T4" fmla="*/ 255 w 444"/>
                <a:gd name="T5" fmla="*/ 0 h 344"/>
                <a:gd name="T6" fmla="*/ 59 w 444"/>
                <a:gd name="T7" fmla="*/ 0 h 344"/>
                <a:gd name="T8" fmla="*/ 0 w 444"/>
                <a:gd name="T9" fmla="*/ 59 h 344"/>
                <a:gd name="T10" fmla="*/ 0 w 444"/>
                <a:gd name="T11" fmla="*/ 215 h 344"/>
                <a:gd name="T12" fmla="*/ 129 w 444"/>
                <a:gd name="T13" fmla="*/ 344 h 344"/>
                <a:gd name="T14" fmla="*/ 444 w 444"/>
                <a:gd name="T15" fmla="*/ 344 h 344"/>
                <a:gd name="T16" fmla="*/ 315 w 444"/>
                <a:gd name="T17" fmla="*/ 21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44">
                  <a:moveTo>
                    <a:pt x="315" y="215"/>
                  </a:moveTo>
                  <a:cubicBezTo>
                    <a:pt x="315" y="59"/>
                    <a:pt x="315" y="59"/>
                    <a:pt x="315" y="59"/>
                  </a:cubicBezTo>
                  <a:cubicBezTo>
                    <a:pt x="315" y="26"/>
                    <a:pt x="288" y="0"/>
                    <a:pt x="25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86"/>
                    <a:pt x="57" y="344"/>
                    <a:pt x="129" y="344"/>
                  </a:cubicBezTo>
                  <a:cubicBezTo>
                    <a:pt x="444" y="344"/>
                    <a:pt x="444" y="344"/>
                    <a:pt x="444" y="344"/>
                  </a:cubicBezTo>
                  <a:cubicBezTo>
                    <a:pt x="372" y="344"/>
                    <a:pt x="315" y="286"/>
                    <a:pt x="315" y="215"/>
                  </a:cubicBez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EFC36BBD-45F2-421B-B575-CA5C906E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162" y="3220130"/>
              <a:ext cx="601662" cy="1103312"/>
            </a:xfrm>
            <a:custGeom>
              <a:avLst/>
              <a:gdLst>
                <a:gd name="T0" fmla="*/ 156 w 156"/>
                <a:gd name="T1" fmla="*/ 285 h 285"/>
                <a:gd name="T2" fmla="*/ 129 w 156"/>
                <a:gd name="T3" fmla="*/ 285 h 285"/>
                <a:gd name="T4" fmla="*/ 0 w 156"/>
                <a:gd name="T5" fmla="*/ 156 h 285"/>
                <a:gd name="T6" fmla="*/ 0 w 156"/>
                <a:gd name="T7" fmla="*/ 0 h 285"/>
                <a:gd name="T8" fmla="*/ 27 w 156"/>
                <a:gd name="T9" fmla="*/ 0 h 285"/>
                <a:gd name="T10" fmla="*/ 27 w 156"/>
                <a:gd name="T11" fmla="*/ 156 h 285"/>
                <a:gd name="T12" fmla="*/ 156 w 156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85">
                  <a:moveTo>
                    <a:pt x="156" y="285"/>
                  </a:moveTo>
                  <a:cubicBezTo>
                    <a:pt x="129" y="285"/>
                    <a:pt x="129" y="285"/>
                    <a:pt x="129" y="285"/>
                  </a:cubicBezTo>
                  <a:cubicBezTo>
                    <a:pt x="57" y="285"/>
                    <a:pt x="0" y="227"/>
                    <a:pt x="0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227"/>
                    <a:pt x="85" y="285"/>
                    <a:pt x="156" y="2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4F45EC9C-A6A2-420C-81F5-4FF98E4A3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743" y="3428207"/>
              <a:ext cx="2900362" cy="503237"/>
            </a:xfrm>
            <a:custGeom>
              <a:avLst/>
              <a:gdLst>
                <a:gd name="T0" fmla="*/ 52 w 752"/>
                <a:gd name="T1" fmla="*/ 130 h 130"/>
                <a:gd name="T2" fmla="*/ 709 w 752"/>
                <a:gd name="T3" fmla="*/ 130 h 130"/>
                <a:gd name="T4" fmla="*/ 752 w 752"/>
                <a:gd name="T5" fmla="*/ 87 h 130"/>
                <a:gd name="T6" fmla="*/ 752 w 752"/>
                <a:gd name="T7" fmla="*/ 59 h 130"/>
                <a:gd name="T8" fmla="*/ 692 w 752"/>
                <a:gd name="T9" fmla="*/ 0 h 130"/>
                <a:gd name="T10" fmla="*/ 0 w 752"/>
                <a:gd name="T11" fmla="*/ 0 h 130"/>
                <a:gd name="T12" fmla="*/ 20 w 752"/>
                <a:gd name="T13" fmla="*/ 59 h 130"/>
                <a:gd name="T14" fmla="*/ 20 w 752"/>
                <a:gd name="T15" fmla="*/ 98 h 130"/>
                <a:gd name="T16" fmla="*/ 52 w 752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2" h="130">
                  <a:moveTo>
                    <a:pt x="52" y="130"/>
                  </a:moveTo>
                  <a:cubicBezTo>
                    <a:pt x="709" y="130"/>
                    <a:pt x="709" y="130"/>
                    <a:pt x="709" y="130"/>
                  </a:cubicBezTo>
                  <a:cubicBezTo>
                    <a:pt x="733" y="130"/>
                    <a:pt x="752" y="111"/>
                    <a:pt x="752" y="87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52" y="26"/>
                    <a:pt x="725" y="0"/>
                    <a:pt x="6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20" y="37"/>
                    <a:pt x="20" y="59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116"/>
                    <a:pt x="34" y="130"/>
                    <a:pt x="52" y="130"/>
                  </a:cubicBezTo>
                  <a:close/>
                </a:path>
              </a:pathLst>
            </a:cu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" name="Oval 10">
              <a:extLst>
                <a:ext uri="{FF2B5EF4-FFF2-40B4-BE49-F238E27FC236}">
                  <a16:creationId xmlns="" xmlns:a16="http://schemas.microsoft.com/office/drawing/2014/main" id="{5AAF2D75-C030-453A-A558-65CBC41DD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3540805"/>
              <a:ext cx="955675" cy="960437"/>
            </a:xfrm>
            <a:prstGeom prst="ellipse">
              <a:avLst/>
            </a:prstGeom>
            <a:solidFill>
              <a:srgbClr val="E46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F7BB0689-EE6F-4D92-81BD-298BF8BE2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3478892"/>
              <a:ext cx="747712" cy="844550"/>
            </a:xfrm>
            <a:custGeom>
              <a:avLst/>
              <a:gdLst>
                <a:gd name="T0" fmla="*/ 0 w 194"/>
                <a:gd name="T1" fmla="*/ 123 h 218"/>
                <a:gd name="T2" fmla="*/ 43 w 194"/>
                <a:gd name="T3" fmla="*/ 218 h 218"/>
                <a:gd name="T4" fmla="*/ 47 w 194"/>
                <a:gd name="T5" fmla="*/ 218 h 218"/>
                <a:gd name="T6" fmla="*/ 120 w 194"/>
                <a:gd name="T7" fmla="*/ 182 h 218"/>
                <a:gd name="T8" fmla="*/ 181 w 194"/>
                <a:gd name="T9" fmla="*/ 102 h 218"/>
                <a:gd name="T10" fmla="*/ 180 w 194"/>
                <a:gd name="T11" fmla="*/ 45 h 218"/>
                <a:gd name="T12" fmla="*/ 147 w 194"/>
                <a:gd name="T13" fmla="*/ 2 h 218"/>
                <a:gd name="T14" fmla="*/ 124 w 194"/>
                <a:gd name="T15" fmla="*/ 0 h 218"/>
                <a:gd name="T16" fmla="*/ 0 w 194"/>
                <a:gd name="T17" fmla="*/ 1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18">
                  <a:moveTo>
                    <a:pt x="0" y="123"/>
                  </a:moveTo>
                  <a:cubicBezTo>
                    <a:pt x="0" y="161"/>
                    <a:pt x="17" y="195"/>
                    <a:pt x="43" y="218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76" y="218"/>
                    <a:pt x="103" y="204"/>
                    <a:pt x="120" y="18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94" y="85"/>
                    <a:pt x="194" y="62"/>
                    <a:pt x="180" y="45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39" y="0"/>
                    <a:pt x="131" y="0"/>
                    <a:pt x="124" y="0"/>
                  </a:cubicBezTo>
                  <a:cubicBezTo>
                    <a:pt x="55" y="0"/>
                    <a:pt x="0" y="55"/>
                    <a:pt x="0" y="1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" name="Oval 12">
              <a:extLst>
                <a:ext uri="{FF2B5EF4-FFF2-40B4-BE49-F238E27FC236}">
                  <a16:creationId xmlns="" xmlns:a16="http://schemas.microsoft.com/office/drawing/2014/main" id="{A8769C1C-7916-4638-B3C9-2E2AEE346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3540805"/>
              <a:ext cx="955675" cy="960437"/>
            </a:xfrm>
            <a:prstGeom prst="ellipse">
              <a:avLst/>
            </a:prstGeom>
            <a:solidFill>
              <a:srgbClr val="5562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16D9AF4B-C7BE-44C8-91CC-7B0407B33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7325" y="3621767"/>
              <a:ext cx="785812" cy="793750"/>
            </a:xfrm>
            <a:custGeom>
              <a:avLst/>
              <a:gdLst>
                <a:gd name="T0" fmla="*/ 102 w 204"/>
                <a:gd name="T1" fmla="*/ 0 h 205"/>
                <a:gd name="T2" fmla="*/ 0 w 204"/>
                <a:gd name="T3" fmla="*/ 103 h 205"/>
                <a:gd name="T4" fmla="*/ 102 w 204"/>
                <a:gd name="T5" fmla="*/ 205 h 205"/>
                <a:gd name="T6" fmla="*/ 204 w 204"/>
                <a:gd name="T7" fmla="*/ 103 h 205"/>
                <a:gd name="T8" fmla="*/ 102 w 204"/>
                <a:gd name="T9" fmla="*/ 0 h 205"/>
                <a:gd name="T10" fmla="*/ 102 w 204"/>
                <a:gd name="T11" fmla="*/ 192 h 205"/>
                <a:gd name="T12" fmla="*/ 13 w 204"/>
                <a:gd name="T13" fmla="*/ 103 h 205"/>
                <a:gd name="T14" fmla="*/ 102 w 204"/>
                <a:gd name="T15" fmla="*/ 14 h 205"/>
                <a:gd name="T16" fmla="*/ 191 w 204"/>
                <a:gd name="T17" fmla="*/ 103 h 205"/>
                <a:gd name="T18" fmla="*/ 102 w 204"/>
                <a:gd name="T19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05">
                  <a:moveTo>
                    <a:pt x="102" y="0"/>
                  </a:moveTo>
                  <a:cubicBezTo>
                    <a:pt x="45" y="0"/>
                    <a:pt x="0" y="46"/>
                    <a:pt x="0" y="103"/>
                  </a:cubicBezTo>
                  <a:cubicBezTo>
                    <a:pt x="0" y="159"/>
                    <a:pt x="45" y="205"/>
                    <a:pt x="102" y="205"/>
                  </a:cubicBezTo>
                  <a:cubicBezTo>
                    <a:pt x="159" y="205"/>
                    <a:pt x="204" y="159"/>
                    <a:pt x="204" y="103"/>
                  </a:cubicBezTo>
                  <a:cubicBezTo>
                    <a:pt x="204" y="46"/>
                    <a:pt x="159" y="0"/>
                    <a:pt x="102" y="0"/>
                  </a:cubicBezTo>
                  <a:close/>
                  <a:moveTo>
                    <a:pt x="102" y="192"/>
                  </a:moveTo>
                  <a:cubicBezTo>
                    <a:pt x="53" y="192"/>
                    <a:pt x="13" y="152"/>
                    <a:pt x="13" y="103"/>
                  </a:cubicBezTo>
                  <a:cubicBezTo>
                    <a:pt x="13" y="54"/>
                    <a:pt x="53" y="14"/>
                    <a:pt x="102" y="14"/>
                  </a:cubicBezTo>
                  <a:cubicBezTo>
                    <a:pt x="151" y="14"/>
                    <a:pt x="191" y="54"/>
                    <a:pt x="191" y="103"/>
                  </a:cubicBezTo>
                  <a:cubicBezTo>
                    <a:pt x="191" y="152"/>
                    <a:pt x="151" y="192"/>
                    <a:pt x="1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4ED388D-0670-431A-ACB3-A67E7DD66380}"/>
                </a:ext>
              </a:extLst>
            </p:cNvPr>
            <p:cNvSpPr txBox="1"/>
            <p:nvPr/>
          </p:nvSpPr>
          <p:spPr>
            <a:xfrm>
              <a:off x="4923750" y="4021023"/>
              <a:ext cx="2786738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ru-RU" sz="1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Башкирский государственный педагогический университет им</a:t>
              </a:r>
              <a:r>
                <a:rPr lang="ru-RU" sz="16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. М</a:t>
              </a:r>
              <a:r>
                <a:rPr lang="ru-RU" sz="1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. </a:t>
              </a:r>
              <a:r>
                <a:rPr lang="ru-RU" sz="1600" b="1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Акмуллы</a:t>
              </a:r>
              <a:r>
                <a:rPr lang="ru-RU" sz="1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. </a:t>
              </a:r>
              <a:endParaRPr lang="kk-KZ" sz="16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BE0B252-4CA8-4891-9888-57E7DC015910}"/>
                </a:ext>
              </a:extLst>
            </p:cNvPr>
            <p:cNvSpPr txBox="1"/>
            <p:nvPr/>
          </p:nvSpPr>
          <p:spPr>
            <a:xfrm>
              <a:off x="5347500" y="3118557"/>
              <a:ext cx="2401874" cy="22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endParaRPr lang="en-US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6" name="Group 79">
            <a:extLst>
              <a:ext uri="{FF2B5EF4-FFF2-40B4-BE49-F238E27FC236}">
                <a16:creationId xmlns="" xmlns:a16="http://schemas.microsoft.com/office/drawing/2014/main" id="{4DD9D154-ADC7-40D6-A41A-DE58A62324C8}"/>
              </a:ext>
            </a:extLst>
          </p:cNvPr>
          <p:cNvGrpSpPr/>
          <p:nvPr/>
        </p:nvGrpSpPr>
        <p:grpSpPr>
          <a:xfrm>
            <a:off x="7205655" y="5204433"/>
            <a:ext cx="5162550" cy="1509712"/>
            <a:chOff x="6482953" y="4760119"/>
            <a:chExt cx="5162550" cy="1509712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37" name="Freeform 5">
              <a:extLst>
                <a:ext uri="{FF2B5EF4-FFF2-40B4-BE49-F238E27FC236}">
                  <a16:creationId xmlns="" xmlns:a16="http://schemas.microsoft.com/office/drawing/2014/main" id="{C8322F1E-F51E-4B14-B6E0-AA4A7B160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015" y="4760119"/>
              <a:ext cx="369887" cy="452437"/>
            </a:xfrm>
            <a:custGeom>
              <a:avLst/>
              <a:gdLst>
                <a:gd name="T0" fmla="*/ 96 w 96"/>
                <a:gd name="T1" fmla="*/ 0 h 117"/>
                <a:gd name="T2" fmla="*/ 32 w 96"/>
                <a:gd name="T3" fmla="*/ 0 h 117"/>
                <a:gd name="T4" fmla="*/ 0 w 96"/>
                <a:gd name="T5" fmla="*/ 31 h 117"/>
                <a:gd name="T6" fmla="*/ 0 w 96"/>
                <a:gd name="T7" fmla="*/ 117 h 117"/>
                <a:gd name="T8" fmla="*/ 96 w 96"/>
                <a:gd name="T9" fmla="*/ 117 h 117"/>
                <a:gd name="T10" fmla="*/ 96 w 96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17">
                  <a:moveTo>
                    <a:pt x="9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96" y="117"/>
                    <a:pt x="96" y="117"/>
                    <a:pt x="96" y="11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2B451C28-2DF5-43A0-AC3C-DCE751F9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628" y="4988719"/>
              <a:ext cx="4484687" cy="1103312"/>
            </a:xfrm>
            <a:custGeom>
              <a:avLst/>
              <a:gdLst>
                <a:gd name="T0" fmla="*/ 1150 w 1163"/>
                <a:gd name="T1" fmla="*/ 169 h 285"/>
                <a:gd name="T2" fmla="*/ 1089 w 1163"/>
                <a:gd name="T3" fmla="*/ 249 h 285"/>
                <a:gd name="T4" fmla="*/ 1016 w 1163"/>
                <a:gd name="T5" fmla="*/ 285 h 285"/>
                <a:gd name="T6" fmla="*/ 129 w 1163"/>
                <a:gd name="T7" fmla="*/ 285 h 285"/>
                <a:gd name="T8" fmla="*/ 0 w 1163"/>
                <a:gd name="T9" fmla="*/ 156 h 285"/>
                <a:gd name="T10" fmla="*/ 0 w 1163"/>
                <a:gd name="T11" fmla="*/ 0 h 285"/>
                <a:gd name="T12" fmla="*/ 1017 w 1163"/>
                <a:gd name="T13" fmla="*/ 0 h 285"/>
                <a:gd name="T14" fmla="*/ 1089 w 1163"/>
                <a:gd name="T15" fmla="*/ 35 h 285"/>
                <a:gd name="T16" fmla="*/ 1149 w 1163"/>
                <a:gd name="T17" fmla="*/ 112 h 285"/>
                <a:gd name="T18" fmla="*/ 1150 w 1163"/>
                <a:gd name="T19" fmla="*/ 16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3" h="285">
                  <a:moveTo>
                    <a:pt x="1150" y="169"/>
                  </a:moveTo>
                  <a:cubicBezTo>
                    <a:pt x="1089" y="249"/>
                    <a:pt x="1089" y="249"/>
                    <a:pt x="1089" y="249"/>
                  </a:cubicBezTo>
                  <a:cubicBezTo>
                    <a:pt x="1072" y="271"/>
                    <a:pt x="1045" y="285"/>
                    <a:pt x="1016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58" y="285"/>
                    <a:pt x="0" y="227"/>
                    <a:pt x="0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7" y="0"/>
                    <a:pt x="1017" y="0"/>
                    <a:pt x="1017" y="0"/>
                  </a:cubicBezTo>
                  <a:cubicBezTo>
                    <a:pt x="1045" y="0"/>
                    <a:pt x="1072" y="12"/>
                    <a:pt x="1089" y="35"/>
                  </a:cubicBezTo>
                  <a:cubicBezTo>
                    <a:pt x="1149" y="112"/>
                    <a:pt x="1149" y="112"/>
                    <a:pt x="1149" y="112"/>
                  </a:cubicBezTo>
                  <a:cubicBezTo>
                    <a:pt x="1163" y="129"/>
                    <a:pt x="1163" y="152"/>
                    <a:pt x="1150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="" xmlns:a16="http://schemas.microsoft.com/office/drawing/2014/main" id="{77051DCE-9400-42C6-940F-3E3A381C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2953" y="4760119"/>
              <a:ext cx="1712912" cy="1331912"/>
            </a:xfrm>
            <a:custGeom>
              <a:avLst/>
              <a:gdLst>
                <a:gd name="T0" fmla="*/ 315 w 444"/>
                <a:gd name="T1" fmla="*/ 215 h 344"/>
                <a:gd name="T2" fmla="*/ 315 w 444"/>
                <a:gd name="T3" fmla="*/ 59 h 344"/>
                <a:gd name="T4" fmla="*/ 255 w 444"/>
                <a:gd name="T5" fmla="*/ 0 h 344"/>
                <a:gd name="T6" fmla="*/ 59 w 444"/>
                <a:gd name="T7" fmla="*/ 0 h 344"/>
                <a:gd name="T8" fmla="*/ 0 w 444"/>
                <a:gd name="T9" fmla="*/ 59 h 344"/>
                <a:gd name="T10" fmla="*/ 0 w 444"/>
                <a:gd name="T11" fmla="*/ 215 h 344"/>
                <a:gd name="T12" fmla="*/ 129 w 444"/>
                <a:gd name="T13" fmla="*/ 344 h 344"/>
                <a:gd name="T14" fmla="*/ 444 w 444"/>
                <a:gd name="T15" fmla="*/ 344 h 344"/>
                <a:gd name="T16" fmla="*/ 315 w 444"/>
                <a:gd name="T17" fmla="*/ 21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44">
                  <a:moveTo>
                    <a:pt x="315" y="215"/>
                  </a:moveTo>
                  <a:cubicBezTo>
                    <a:pt x="315" y="59"/>
                    <a:pt x="315" y="59"/>
                    <a:pt x="315" y="59"/>
                  </a:cubicBezTo>
                  <a:cubicBezTo>
                    <a:pt x="315" y="26"/>
                    <a:pt x="288" y="0"/>
                    <a:pt x="25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86"/>
                    <a:pt x="57" y="344"/>
                    <a:pt x="129" y="344"/>
                  </a:cubicBezTo>
                  <a:cubicBezTo>
                    <a:pt x="444" y="344"/>
                    <a:pt x="444" y="344"/>
                    <a:pt x="444" y="344"/>
                  </a:cubicBezTo>
                  <a:cubicBezTo>
                    <a:pt x="372" y="344"/>
                    <a:pt x="315" y="286"/>
                    <a:pt x="315" y="215"/>
                  </a:cubicBezTo>
                  <a:close/>
                </a:path>
              </a:pathLst>
            </a:custGeom>
            <a:solidFill>
              <a:srgbClr val="280E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7647BEE3-024D-49C9-B6DB-AAEE83E94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390" y="4988719"/>
              <a:ext cx="601662" cy="1103312"/>
            </a:xfrm>
            <a:custGeom>
              <a:avLst/>
              <a:gdLst>
                <a:gd name="T0" fmla="*/ 156 w 156"/>
                <a:gd name="T1" fmla="*/ 285 h 285"/>
                <a:gd name="T2" fmla="*/ 129 w 156"/>
                <a:gd name="T3" fmla="*/ 285 h 285"/>
                <a:gd name="T4" fmla="*/ 0 w 156"/>
                <a:gd name="T5" fmla="*/ 156 h 285"/>
                <a:gd name="T6" fmla="*/ 0 w 156"/>
                <a:gd name="T7" fmla="*/ 0 h 285"/>
                <a:gd name="T8" fmla="*/ 27 w 156"/>
                <a:gd name="T9" fmla="*/ 0 h 285"/>
                <a:gd name="T10" fmla="*/ 27 w 156"/>
                <a:gd name="T11" fmla="*/ 156 h 285"/>
                <a:gd name="T12" fmla="*/ 156 w 156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85">
                  <a:moveTo>
                    <a:pt x="156" y="285"/>
                  </a:moveTo>
                  <a:cubicBezTo>
                    <a:pt x="129" y="285"/>
                    <a:pt x="129" y="285"/>
                    <a:pt x="129" y="285"/>
                  </a:cubicBezTo>
                  <a:cubicBezTo>
                    <a:pt x="57" y="285"/>
                    <a:pt x="0" y="227"/>
                    <a:pt x="0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227"/>
                    <a:pt x="85" y="285"/>
                    <a:pt x="156" y="2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43B6BB4F-B576-41F7-A42E-F518EED10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240" y="4760119"/>
              <a:ext cx="2900362" cy="503237"/>
            </a:xfrm>
            <a:custGeom>
              <a:avLst/>
              <a:gdLst>
                <a:gd name="T0" fmla="*/ 52 w 752"/>
                <a:gd name="T1" fmla="*/ 130 h 130"/>
                <a:gd name="T2" fmla="*/ 709 w 752"/>
                <a:gd name="T3" fmla="*/ 130 h 130"/>
                <a:gd name="T4" fmla="*/ 752 w 752"/>
                <a:gd name="T5" fmla="*/ 87 h 130"/>
                <a:gd name="T6" fmla="*/ 752 w 752"/>
                <a:gd name="T7" fmla="*/ 59 h 130"/>
                <a:gd name="T8" fmla="*/ 692 w 752"/>
                <a:gd name="T9" fmla="*/ 0 h 130"/>
                <a:gd name="T10" fmla="*/ 0 w 752"/>
                <a:gd name="T11" fmla="*/ 0 h 130"/>
                <a:gd name="T12" fmla="*/ 20 w 752"/>
                <a:gd name="T13" fmla="*/ 59 h 130"/>
                <a:gd name="T14" fmla="*/ 20 w 752"/>
                <a:gd name="T15" fmla="*/ 98 h 130"/>
                <a:gd name="T16" fmla="*/ 52 w 752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2" h="130">
                  <a:moveTo>
                    <a:pt x="52" y="130"/>
                  </a:moveTo>
                  <a:cubicBezTo>
                    <a:pt x="709" y="130"/>
                    <a:pt x="709" y="130"/>
                    <a:pt x="709" y="130"/>
                  </a:cubicBezTo>
                  <a:cubicBezTo>
                    <a:pt x="733" y="130"/>
                    <a:pt x="752" y="111"/>
                    <a:pt x="752" y="87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52" y="26"/>
                    <a:pt x="725" y="0"/>
                    <a:pt x="6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20" y="37"/>
                    <a:pt x="20" y="59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116"/>
                    <a:pt x="34" y="130"/>
                    <a:pt x="52" y="130"/>
                  </a:cubicBezTo>
                  <a:close/>
                </a:path>
              </a:pathLst>
            </a:custGeom>
            <a:solidFill>
              <a:srgbClr val="280E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" name="Oval 10">
              <a:extLst>
                <a:ext uri="{FF2B5EF4-FFF2-40B4-BE49-F238E27FC236}">
                  <a16:creationId xmlns="" xmlns:a16="http://schemas.microsoft.com/office/drawing/2014/main" id="{6AF9263E-EACD-493A-ABC1-793F844B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9828" y="5309394"/>
              <a:ext cx="955675" cy="960437"/>
            </a:xfrm>
            <a:prstGeom prst="ellipse">
              <a:avLst/>
            </a:prstGeom>
            <a:solidFill>
              <a:srgbClr val="E46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A25DB35B-624F-4907-B3E8-607857B48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7603" y="5247481"/>
              <a:ext cx="747712" cy="844550"/>
            </a:xfrm>
            <a:custGeom>
              <a:avLst/>
              <a:gdLst>
                <a:gd name="T0" fmla="*/ 0 w 194"/>
                <a:gd name="T1" fmla="*/ 123 h 218"/>
                <a:gd name="T2" fmla="*/ 43 w 194"/>
                <a:gd name="T3" fmla="*/ 218 h 218"/>
                <a:gd name="T4" fmla="*/ 47 w 194"/>
                <a:gd name="T5" fmla="*/ 218 h 218"/>
                <a:gd name="T6" fmla="*/ 120 w 194"/>
                <a:gd name="T7" fmla="*/ 182 h 218"/>
                <a:gd name="T8" fmla="*/ 181 w 194"/>
                <a:gd name="T9" fmla="*/ 102 h 218"/>
                <a:gd name="T10" fmla="*/ 180 w 194"/>
                <a:gd name="T11" fmla="*/ 45 h 218"/>
                <a:gd name="T12" fmla="*/ 147 w 194"/>
                <a:gd name="T13" fmla="*/ 2 h 218"/>
                <a:gd name="T14" fmla="*/ 124 w 194"/>
                <a:gd name="T15" fmla="*/ 0 h 218"/>
                <a:gd name="T16" fmla="*/ 0 w 194"/>
                <a:gd name="T17" fmla="*/ 1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18">
                  <a:moveTo>
                    <a:pt x="0" y="123"/>
                  </a:moveTo>
                  <a:cubicBezTo>
                    <a:pt x="0" y="161"/>
                    <a:pt x="17" y="195"/>
                    <a:pt x="43" y="218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76" y="218"/>
                    <a:pt x="103" y="204"/>
                    <a:pt x="120" y="18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94" y="85"/>
                    <a:pt x="194" y="62"/>
                    <a:pt x="180" y="45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39" y="0"/>
                    <a:pt x="131" y="0"/>
                    <a:pt x="124" y="0"/>
                  </a:cubicBezTo>
                  <a:cubicBezTo>
                    <a:pt x="55" y="0"/>
                    <a:pt x="0" y="55"/>
                    <a:pt x="0" y="1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" name="Oval 12">
              <a:extLst>
                <a:ext uri="{FF2B5EF4-FFF2-40B4-BE49-F238E27FC236}">
                  <a16:creationId xmlns="" xmlns:a16="http://schemas.microsoft.com/office/drawing/2014/main" id="{CE19EF60-3B31-4996-A93D-E795256B5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9828" y="5309394"/>
              <a:ext cx="955675" cy="960437"/>
            </a:xfrm>
            <a:prstGeom prst="ellipse">
              <a:avLst/>
            </a:prstGeom>
            <a:solidFill>
              <a:srgbClr val="280E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="" xmlns:a16="http://schemas.microsoft.com/office/drawing/2014/main" id="{2FD9D25F-DDBD-405E-B80A-FAD159564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5553" y="5390356"/>
              <a:ext cx="785812" cy="793750"/>
            </a:xfrm>
            <a:custGeom>
              <a:avLst/>
              <a:gdLst>
                <a:gd name="T0" fmla="*/ 102 w 204"/>
                <a:gd name="T1" fmla="*/ 0 h 205"/>
                <a:gd name="T2" fmla="*/ 0 w 204"/>
                <a:gd name="T3" fmla="*/ 103 h 205"/>
                <a:gd name="T4" fmla="*/ 102 w 204"/>
                <a:gd name="T5" fmla="*/ 205 h 205"/>
                <a:gd name="T6" fmla="*/ 204 w 204"/>
                <a:gd name="T7" fmla="*/ 103 h 205"/>
                <a:gd name="T8" fmla="*/ 102 w 204"/>
                <a:gd name="T9" fmla="*/ 0 h 205"/>
                <a:gd name="T10" fmla="*/ 102 w 204"/>
                <a:gd name="T11" fmla="*/ 192 h 205"/>
                <a:gd name="T12" fmla="*/ 13 w 204"/>
                <a:gd name="T13" fmla="*/ 103 h 205"/>
                <a:gd name="T14" fmla="*/ 102 w 204"/>
                <a:gd name="T15" fmla="*/ 14 h 205"/>
                <a:gd name="T16" fmla="*/ 191 w 204"/>
                <a:gd name="T17" fmla="*/ 103 h 205"/>
                <a:gd name="T18" fmla="*/ 102 w 204"/>
                <a:gd name="T19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05">
                  <a:moveTo>
                    <a:pt x="102" y="0"/>
                  </a:moveTo>
                  <a:cubicBezTo>
                    <a:pt x="45" y="0"/>
                    <a:pt x="0" y="46"/>
                    <a:pt x="0" y="103"/>
                  </a:cubicBezTo>
                  <a:cubicBezTo>
                    <a:pt x="0" y="159"/>
                    <a:pt x="45" y="205"/>
                    <a:pt x="102" y="205"/>
                  </a:cubicBezTo>
                  <a:cubicBezTo>
                    <a:pt x="159" y="205"/>
                    <a:pt x="204" y="159"/>
                    <a:pt x="204" y="103"/>
                  </a:cubicBezTo>
                  <a:cubicBezTo>
                    <a:pt x="204" y="46"/>
                    <a:pt x="159" y="0"/>
                    <a:pt x="102" y="0"/>
                  </a:cubicBezTo>
                  <a:close/>
                  <a:moveTo>
                    <a:pt x="102" y="192"/>
                  </a:moveTo>
                  <a:cubicBezTo>
                    <a:pt x="53" y="192"/>
                    <a:pt x="13" y="152"/>
                    <a:pt x="13" y="103"/>
                  </a:cubicBezTo>
                  <a:cubicBezTo>
                    <a:pt x="13" y="54"/>
                    <a:pt x="53" y="14"/>
                    <a:pt x="102" y="14"/>
                  </a:cubicBezTo>
                  <a:cubicBezTo>
                    <a:pt x="151" y="14"/>
                    <a:pt x="191" y="54"/>
                    <a:pt x="191" y="103"/>
                  </a:cubicBezTo>
                  <a:cubicBezTo>
                    <a:pt x="191" y="152"/>
                    <a:pt x="151" y="192"/>
                    <a:pt x="1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2E4847F-34F7-43EA-8D40-036218A6B35C}"/>
                </a:ext>
              </a:extLst>
            </p:cNvPr>
            <p:cNvSpPr txBox="1"/>
            <p:nvPr/>
          </p:nvSpPr>
          <p:spPr>
            <a:xfrm>
              <a:off x="7882198" y="5378039"/>
              <a:ext cx="263935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kk-KZ" sz="1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Бакинский Евразийский университет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DC030C2B-B4F0-490A-B398-8CD8A0350FB6}"/>
                </a:ext>
              </a:extLst>
            </p:cNvPr>
            <p:cNvSpPr txBox="1"/>
            <p:nvPr/>
          </p:nvSpPr>
          <p:spPr>
            <a:xfrm>
              <a:off x="8315728" y="4887146"/>
              <a:ext cx="2605874" cy="22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kk-KZ" dirty="0">
                  <a:solidFill>
                    <a:schemeClr val="bg1"/>
                  </a:solidFill>
                  <a:latin typeface="Cambria" panose="02040503050406030204" pitchFamily="18" charset="0"/>
                </a:rPr>
                <a:t>Международные отношения</a:t>
              </a:r>
              <a:endParaRPr lang="en-US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7" name="Freeform 122">
            <a:extLst>
              <a:ext uri="{FF2B5EF4-FFF2-40B4-BE49-F238E27FC236}">
                <a16:creationId xmlns="" xmlns:a16="http://schemas.microsoft.com/office/drawing/2014/main" id="{064246BB-FD4C-47D1-8BD9-681FED58B563}"/>
              </a:ext>
            </a:extLst>
          </p:cNvPr>
          <p:cNvSpPr>
            <a:spLocks noEditPoints="1"/>
          </p:cNvSpPr>
          <p:nvPr/>
        </p:nvSpPr>
        <p:spPr bwMode="auto">
          <a:xfrm>
            <a:off x="8617700" y="3439689"/>
            <a:ext cx="287338" cy="263525"/>
          </a:xfrm>
          <a:custGeom>
            <a:avLst/>
            <a:gdLst>
              <a:gd name="T0" fmla="*/ 376 w 907"/>
              <a:gd name="T1" fmla="*/ 508 h 827"/>
              <a:gd name="T2" fmla="*/ 866 w 907"/>
              <a:gd name="T3" fmla="*/ 58 h 827"/>
              <a:gd name="T4" fmla="*/ 366 w 907"/>
              <a:gd name="T5" fmla="*/ 758 h 827"/>
              <a:gd name="T6" fmla="*/ 466 w 907"/>
              <a:gd name="T7" fmla="*/ 590 h 827"/>
              <a:gd name="T8" fmla="*/ 819 w 907"/>
              <a:gd name="T9" fmla="*/ 61 h 827"/>
              <a:gd name="T10" fmla="*/ 55 w 907"/>
              <a:gd name="T11" fmla="*/ 375 h 827"/>
              <a:gd name="T12" fmla="*/ 907 w 907"/>
              <a:gd name="T13" fmla="*/ 15 h 827"/>
              <a:gd name="T14" fmla="*/ 906 w 907"/>
              <a:gd name="T15" fmla="*/ 12 h 827"/>
              <a:gd name="T16" fmla="*/ 906 w 907"/>
              <a:gd name="T17" fmla="*/ 11 h 827"/>
              <a:gd name="T18" fmla="*/ 905 w 907"/>
              <a:gd name="T19" fmla="*/ 8 h 827"/>
              <a:gd name="T20" fmla="*/ 905 w 907"/>
              <a:gd name="T21" fmla="*/ 6 h 827"/>
              <a:gd name="T22" fmla="*/ 904 w 907"/>
              <a:gd name="T23" fmla="*/ 5 h 827"/>
              <a:gd name="T24" fmla="*/ 902 w 907"/>
              <a:gd name="T25" fmla="*/ 3 h 827"/>
              <a:gd name="T26" fmla="*/ 900 w 907"/>
              <a:gd name="T27" fmla="*/ 2 h 827"/>
              <a:gd name="T28" fmla="*/ 900 w 907"/>
              <a:gd name="T29" fmla="*/ 2 h 827"/>
              <a:gd name="T30" fmla="*/ 897 w 907"/>
              <a:gd name="T31" fmla="*/ 1 h 827"/>
              <a:gd name="T32" fmla="*/ 895 w 907"/>
              <a:gd name="T33" fmla="*/ 0 h 827"/>
              <a:gd name="T34" fmla="*/ 893 w 907"/>
              <a:gd name="T35" fmla="*/ 0 h 827"/>
              <a:gd name="T36" fmla="*/ 891 w 907"/>
              <a:gd name="T37" fmla="*/ 0 h 827"/>
              <a:gd name="T38" fmla="*/ 887 w 907"/>
              <a:gd name="T39" fmla="*/ 1 h 827"/>
              <a:gd name="T40" fmla="*/ 886 w 907"/>
              <a:gd name="T41" fmla="*/ 1 h 827"/>
              <a:gd name="T42" fmla="*/ 886 w 907"/>
              <a:gd name="T43" fmla="*/ 1 h 827"/>
              <a:gd name="T44" fmla="*/ 5 w 907"/>
              <a:gd name="T45" fmla="*/ 365 h 827"/>
              <a:gd name="T46" fmla="*/ 1 w 907"/>
              <a:gd name="T47" fmla="*/ 372 h 827"/>
              <a:gd name="T48" fmla="*/ 1 w 907"/>
              <a:gd name="T49" fmla="*/ 381 h 827"/>
              <a:gd name="T50" fmla="*/ 5 w 907"/>
              <a:gd name="T51" fmla="*/ 388 h 827"/>
              <a:gd name="T52" fmla="*/ 336 w 907"/>
              <a:gd name="T53" fmla="*/ 521 h 827"/>
              <a:gd name="T54" fmla="*/ 336 w 907"/>
              <a:gd name="T55" fmla="*/ 817 h 827"/>
              <a:gd name="T56" fmla="*/ 342 w 907"/>
              <a:gd name="T57" fmla="*/ 825 h 827"/>
              <a:gd name="T58" fmla="*/ 348 w 907"/>
              <a:gd name="T59" fmla="*/ 827 h 827"/>
              <a:gd name="T60" fmla="*/ 354 w 907"/>
              <a:gd name="T61" fmla="*/ 827 h 827"/>
              <a:gd name="T62" fmla="*/ 360 w 907"/>
              <a:gd name="T63" fmla="*/ 823 h 827"/>
              <a:gd name="T64" fmla="*/ 492 w 907"/>
              <a:gd name="T65" fmla="*/ 605 h 827"/>
              <a:gd name="T66" fmla="*/ 732 w 907"/>
              <a:gd name="T67" fmla="*/ 732 h 827"/>
              <a:gd name="T68" fmla="*/ 739 w 907"/>
              <a:gd name="T69" fmla="*/ 732 h 827"/>
              <a:gd name="T70" fmla="*/ 745 w 907"/>
              <a:gd name="T71" fmla="*/ 729 h 827"/>
              <a:gd name="T72" fmla="*/ 749 w 907"/>
              <a:gd name="T73" fmla="*/ 724 h 827"/>
              <a:gd name="T74" fmla="*/ 906 w 907"/>
              <a:gd name="T75" fmla="*/ 18 h 827"/>
              <a:gd name="T76" fmla="*/ 906 w 907"/>
              <a:gd name="T77" fmla="*/ 17 h 827"/>
              <a:gd name="T78" fmla="*/ 907 w 907"/>
              <a:gd name="T79" fmla="*/ 15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7" h="827">
                <a:moveTo>
                  <a:pt x="726" y="695"/>
                </a:moveTo>
                <a:lnTo>
                  <a:pt x="376" y="508"/>
                </a:lnTo>
                <a:lnTo>
                  <a:pt x="834" y="88"/>
                </a:lnTo>
                <a:lnTo>
                  <a:pt x="866" y="58"/>
                </a:lnTo>
                <a:lnTo>
                  <a:pt x="726" y="695"/>
                </a:lnTo>
                <a:close/>
                <a:moveTo>
                  <a:pt x="366" y="758"/>
                </a:moveTo>
                <a:lnTo>
                  <a:pt x="366" y="536"/>
                </a:lnTo>
                <a:lnTo>
                  <a:pt x="466" y="590"/>
                </a:lnTo>
                <a:lnTo>
                  <a:pt x="366" y="758"/>
                </a:lnTo>
                <a:close/>
                <a:moveTo>
                  <a:pt x="819" y="61"/>
                </a:moveTo>
                <a:lnTo>
                  <a:pt x="347" y="493"/>
                </a:lnTo>
                <a:lnTo>
                  <a:pt x="55" y="375"/>
                </a:lnTo>
                <a:lnTo>
                  <a:pt x="819" y="61"/>
                </a:lnTo>
                <a:close/>
                <a:moveTo>
                  <a:pt x="907" y="15"/>
                </a:moveTo>
                <a:lnTo>
                  <a:pt x="907" y="14"/>
                </a:lnTo>
                <a:lnTo>
                  <a:pt x="906" y="12"/>
                </a:lnTo>
                <a:lnTo>
                  <a:pt x="906" y="12"/>
                </a:lnTo>
                <a:lnTo>
                  <a:pt x="906" y="11"/>
                </a:lnTo>
                <a:lnTo>
                  <a:pt x="905" y="9"/>
                </a:lnTo>
                <a:lnTo>
                  <a:pt x="905" y="8"/>
                </a:lnTo>
                <a:lnTo>
                  <a:pt x="905" y="8"/>
                </a:lnTo>
                <a:lnTo>
                  <a:pt x="905" y="6"/>
                </a:lnTo>
                <a:lnTo>
                  <a:pt x="904" y="6"/>
                </a:lnTo>
                <a:lnTo>
                  <a:pt x="904" y="5"/>
                </a:lnTo>
                <a:lnTo>
                  <a:pt x="903" y="4"/>
                </a:lnTo>
                <a:lnTo>
                  <a:pt x="902" y="3"/>
                </a:lnTo>
                <a:lnTo>
                  <a:pt x="901" y="3"/>
                </a:lnTo>
                <a:lnTo>
                  <a:pt x="900" y="2"/>
                </a:lnTo>
                <a:lnTo>
                  <a:pt x="900" y="2"/>
                </a:lnTo>
                <a:lnTo>
                  <a:pt x="900" y="2"/>
                </a:lnTo>
                <a:lnTo>
                  <a:pt x="898" y="1"/>
                </a:lnTo>
                <a:lnTo>
                  <a:pt x="897" y="1"/>
                </a:lnTo>
                <a:lnTo>
                  <a:pt x="896" y="1"/>
                </a:lnTo>
                <a:lnTo>
                  <a:pt x="895" y="0"/>
                </a:lnTo>
                <a:lnTo>
                  <a:pt x="894" y="0"/>
                </a:lnTo>
                <a:lnTo>
                  <a:pt x="893" y="0"/>
                </a:lnTo>
                <a:lnTo>
                  <a:pt x="892" y="0"/>
                </a:lnTo>
                <a:lnTo>
                  <a:pt x="891" y="0"/>
                </a:lnTo>
                <a:lnTo>
                  <a:pt x="889" y="0"/>
                </a:lnTo>
                <a:lnTo>
                  <a:pt x="887" y="1"/>
                </a:lnTo>
                <a:lnTo>
                  <a:pt x="887" y="1"/>
                </a:lnTo>
                <a:lnTo>
                  <a:pt x="886" y="1"/>
                </a:lnTo>
                <a:lnTo>
                  <a:pt x="886" y="1"/>
                </a:lnTo>
                <a:lnTo>
                  <a:pt x="886" y="1"/>
                </a:lnTo>
                <a:lnTo>
                  <a:pt x="10" y="362"/>
                </a:lnTo>
                <a:lnTo>
                  <a:pt x="5" y="365"/>
                </a:lnTo>
                <a:lnTo>
                  <a:pt x="2" y="368"/>
                </a:lnTo>
                <a:lnTo>
                  <a:pt x="1" y="372"/>
                </a:lnTo>
                <a:lnTo>
                  <a:pt x="0" y="376"/>
                </a:lnTo>
                <a:lnTo>
                  <a:pt x="1" y="381"/>
                </a:lnTo>
                <a:lnTo>
                  <a:pt x="2" y="384"/>
                </a:lnTo>
                <a:lnTo>
                  <a:pt x="5" y="388"/>
                </a:lnTo>
                <a:lnTo>
                  <a:pt x="10" y="390"/>
                </a:lnTo>
                <a:lnTo>
                  <a:pt x="336" y="521"/>
                </a:lnTo>
                <a:lnTo>
                  <a:pt x="336" y="812"/>
                </a:lnTo>
                <a:lnTo>
                  <a:pt x="336" y="817"/>
                </a:lnTo>
                <a:lnTo>
                  <a:pt x="338" y="821"/>
                </a:lnTo>
                <a:lnTo>
                  <a:pt x="342" y="825"/>
                </a:lnTo>
                <a:lnTo>
                  <a:pt x="346" y="827"/>
                </a:lnTo>
                <a:lnTo>
                  <a:pt x="348" y="827"/>
                </a:lnTo>
                <a:lnTo>
                  <a:pt x="351" y="827"/>
                </a:lnTo>
                <a:lnTo>
                  <a:pt x="354" y="827"/>
                </a:lnTo>
                <a:lnTo>
                  <a:pt x="357" y="826"/>
                </a:lnTo>
                <a:lnTo>
                  <a:pt x="360" y="823"/>
                </a:lnTo>
                <a:lnTo>
                  <a:pt x="363" y="820"/>
                </a:lnTo>
                <a:lnTo>
                  <a:pt x="492" y="605"/>
                </a:lnTo>
                <a:lnTo>
                  <a:pt x="729" y="730"/>
                </a:lnTo>
                <a:lnTo>
                  <a:pt x="732" y="732"/>
                </a:lnTo>
                <a:lnTo>
                  <a:pt x="736" y="732"/>
                </a:lnTo>
                <a:lnTo>
                  <a:pt x="739" y="732"/>
                </a:lnTo>
                <a:lnTo>
                  <a:pt x="742" y="731"/>
                </a:lnTo>
                <a:lnTo>
                  <a:pt x="745" y="729"/>
                </a:lnTo>
                <a:lnTo>
                  <a:pt x="747" y="727"/>
                </a:lnTo>
                <a:lnTo>
                  <a:pt x="749" y="724"/>
                </a:lnTo>
                <a:lnTo>
                  <a:pt x="751" y="721"/>
                </a:lnTo>
                <a:lnTo>
                  <a:pt x="906" y="18"/>
                </a:lnTo>
                <a:lnTo>
                  <a:pt x="906" y="17"/>
                </a:lnTo>
                <a:lnTo>
                  <a:pt x="906" y="17"/>
                </a:lnTo>
                <a:lnTo>
                  <a:pt x="907" y="16"/>
                </a:lnTo>
                <a:lnTo>
                  <a:pt x="907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58" name="Freeform 122">
            <a:extLst>
              <a:ext uri="{FF2B5EF4-FFF2-40B4-BE49-F238E27FC236}">
                <a16:creationId xmlns="" xmlns:a16="http://schemas.microsoft.com/office/drawing/2014/main" id="{064246BB-FD4C-47D1-8BD9-681FED58B563}"/>
              </a:ext>
            </a:extLst>
          </p:cNvPr>
          <p:cNvSpPr>
            <a:spLocks noEditPoints="1"/>
          </p:cNvSpPr>
          <p:nvPr/>
        </p:nvSpPr>
        <p:spPr bwMode="auto">
          <a:xfrm>
            <a:off x="11442111" y="5630132"/>
            <a:ext cx="287338" cy="263525"/>
          </a:xfrm>
          <a:custGeom>
            <a:avLst/>
            <a:gdLst>
              <a:gd name="T0" fmla="*/ 376 w 907"/>
              <a:gd name="T1" fmla="*/ 508 h 827"/>
              <a:gd name="T2" fmla="*/ 866 w 907"/>
              <a:gd name="T3" fmla="*/ 58 h 827"/>
              <a:gd name="T4" fmla="*/ 366 w 907"/>
              <a:gd name="T5" fmla="*/ 758 h 827"/>
              <a:gd name="T6" fmla="*/ 466 w 907"/>
              <a:gd name="T7" fmla="*/ 590 h 827"/>
              <a:gd name="T8" fmla="*/ 819 w 907"/>
              <a:gd name="T9" fmla="*/ 61 h 827"/>
              <a:gd name="T10" fmla="*/ 55 w 907"/>
              <a:gd name="T11" fmla="*/ 375 h 827"/>
              <a:gd name="T12" fmla="*/ 907 w 907"/>
              <a:gd name="T13" fmla="*/ 15 h 827"/>
              <a:gd name="T14" fmla="*/ 906 w 907"/>
              <a:gd name="T15" fmla="*/ 12 h 827"/>
              <a:gd name="T16" fmla="*/ 906 w 907"/>
              <a:gd name="T17" fmla="*/ 11 h 827"/>
              <a:gd name="T18" fmla="*/ 905 w 907"/>
              <a:gd name="T19" fmla="*/ 8 h 827"/>
              <a:gd name="T20" fmla="*/ 905 w 907"/>
              <a:gd name="T21" fmla="*/ 6 h 827"/>
              <a:gd name="T22" fmla="*/ 904 w 907"/>
              <a:gd name="T23" fmla="*/ 5 h 827"/>
              <a:gd name="T24" fmla="*/ 902 w 907"/>
              <a:gd name="T25" fmla="*/ 3 h 827"/>
              <a:gd name="T26" fmla="*/ 900 w 907"/>
              <a:gd name="T27" fmla="*/ 2 h 827"/>
              <a:gd name="T28" fmla="*/ 900 w 907"/>
              <a:gd name="T29" fmla="*/ 2 h 827"/>
              <a:gd name="T30" fmla="*/ 897 w 907"/>
              <a:gd name="T31" fmla="*/ 1 h 827"/>
              <a:gd name="T32" fmla="*/ 895 w 907"/>
              <a:gd name="T33" fmla="*/ 0 h 827"/>
              <a:gd name="T34" fmla="*/ 893 w 907"/>
              <a:gd name="T35" fmla="*/ 0 h 827"/>
              <a:gd name="T36" fmla="*/ 891 w 907"/>
              <a:gd name="T37" fmla="*/ 0 h 827"/>
              <a:gd name="T38" fmla="*/ 887 w 907"/>
              <a:gd name="T39" fmla="*/ 1 h 827"/>
              <a:gd name="T40" fmla="*/ 886 w 907"/>
              <a:gd name="T41" fmla="*/ 1 h 827"/>
              <a:gd name="T42" fmla="*/ 886 w 907"/>
              <a:gd name="T43" fmla="*/ 1 h 827"/>
              <a:gd name="T44" fmla="*/ 5 w 907"/>
              <a:gd name="T45" fmla="*/ 365 h 827"/>
              <a:gd name="T46" fmla="*/ 1 w 907"/>
              <a:gd name="T47" fmla="*/ 372 h 827"/>
              <a:gd name="T48" fmla="*/ 1 w 907"/>
              <a:gd name="T49" fmla="*/ 381 h 827"/>
              <a:gd name="T50" fmla="*/ 5 w 907"/>
              <a:gd name="T51" fmla="*/ 388 h 827"/>
              <a:gd name="T52" fmla="*/ 336 w 907"/>
              <a:gd name="T53" fmla="*/ 521 h 827"/>
              <a:gd name="T54" fmla="*/ 336 w 907"/>
              <a:gd name="T55" fmla="*/ 817 h 827"/>
              <a:gd name="T56" fmla="*/ 342 w 907"/>
              <a:gd name="T57" fmla="*/ 825 h 827"/>
              <a:gd name="T58" fmla="*/ 348 w 907"/>
              <a:gd name="T59" fmla="*/ 827 h 827"/>
              <a:gd name="T60" fmla="*/ 354 w 907"/>
              <a:gd name="T61" fmla="*/ 827 h 827"/>
              <a:gd name="T62" fmla="*/ 360 w 907"/>
              <a:gd name="T63" fmla="*/ 823 h 827"/>
              <a:gd name="T64" fmla="*/ 492 w 907"/>
              <a:gd name="T65" fmla="*/ 605 h 827"/>
              <a:gd name="T66" fmla="*/ 732 w 907"/>
              <a:gd name="T67" fmla="*/ 732 h 827"/>
              <a:gd name="T68" fmla="*/ 739 w 907"/>
              <a:gd name="T69" fmla="*/ 732 h 827"/>
              <a:gd name="T70" fmla="*/ 745 w 907"/>
              <a:gd name="T71" fmla="*/ 729 h 827"/>
              <a:gd name="T72" fmla="*/ 749 w 907"/>
              <a:gd name="T73" fmla="*/ 724 h 827"/>
              <a:gd name="T74" fmla="*/ 906 w 907"/>
              <a:gd name="T75" fmla="*/ 18 h 827"/>
              <a:gd name="T76" fmla="*/ 906 w 907"/>
              <a:gd name="T77" fmla="*/ 17 h 827"/>
              <a:gd name="T78" fmla="*/ 907 w 907"/>
              <a:gd name="T79" fmla="*/ 15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7" h="827">
                <a:moveTo>
                  <a:pt x="726" y="695"/>
                </a:moveTo>
                <a:lnTo>
                  <a:pt x="376" y="508"/>
                </a:lnTo>
                <a:lnTo>
                  <a:pt x="834" y="88"/>
                </a:lnTo>
                <a:lnTo>
                  <a:pt x="866" y="58"/>
                </a:lnTo>
                <a:lnTo>
                  <a:pt x="726" y="695"/>
                </a:lnTo>
                <a:close/>
                <a:moveTo>
                  <a:pt x="366" y="758"/>
                </a:moveTo>
                <a:lnTo>
                  <a:pt x="366" y="536"/>
                </a:lnTo>
                <a:lnTo>
                  <a:pt x="466" y="590"/>
                </a:lnTo>
                <a:lnTo>
                  <a:pt x="366" y="758"/>
                </a:lnTo>
                <a:close/>
                <a:moveTo>
                  <a:pt x="819" y="61"/>
                </a:moveTo>
                <a:lnTo>
                  <a:pt x="347" y="493"/>
                </a:lnTo>
                <a:lnTo>
                  <a:pt x="55" y="375"/>
                </a:lnTo>
                <a:lnTo>
                  <a:pt x="819" y="61"/>
                </a:lnTo>
                <a:close/>
                <a:moveTo>
                  <a:pt x="907" y="15"/>
                </a:moveTo>
                <a:lnTo>
                  <a:pt x="907" y="14"/>
                </a:lnTo>
                <a:lnTo>
                  <a:pt x="906" y="12"/>
                </a:lnTo>
                <a:lnTo>
                  <a:pt x="906" y="12"/>
                </a:lnTo>
                <a:lnTo>
                  <a:pt x="906" y="11"/>
                </a:lnTo>
                <a:lnTo>
                  <a:pt x="905" y="9"/>
                </a:lnTo>
                <a:lnTo>
                  <a:pt x="905" y="8"/>
                </a:lnTo>
                <a:lnTo>
                  <a:pt x="905" y="8"/>
                </a:lnTo>
                <a:lnTo>
                  <a:pt x="905" y="6"/>
                </a:lnTo>
                <a:lnTo>
                  <a:pt x="904" y="6"/>
                </a:lnTo>
                <a:lnTo>
                  <a:pt x="904" y="5"/>
                </a:lnTo>
                <a:lnTo>
                  <a:pt x="903" y="4"/>
                </a:lnTo>
                <a:lnTo>
                  <a:pt x="902" y="3"/>
                </a:lnTo>
                <a:lnTo>
                  <a:pt x="901" y="3"/>
                </a:lnTo>
                <a:lnTo>
                  <a:pt x="900" y="2"/>
                </a:lnTo>
                <a:lnTo>
                  <a:pt x="900" y="2"/>
                </a:lnTo>
                <a:lnTo>
                  <a:pt x="900" y="2"/>
                </a:lnTo>
                <a:lnTo>
                  <a:pt x="898" y="1"/>
                </a:lnTo>
                <a:lnTo>
                  <a:pt x="897" y="1"/>
                </a:lnTo>
                <a:lnTo>
                  <a:pt x="896" y="1"/>
                </a:lnTo>
                <a:lnTo>
                  <a:pt x="895" y="0"/>
                </a:lnTo>
                <a:lnTo>
                  <a:pt x="894" y="0"/>
                </a:lnTo>
                <a:lnTo>
                  <a:pt x="893" y="0"/>
                </a:lnTo>
                <a:lnTo>
                  <a:pt x="892" y="0"/>
                </a:lnTo>
                <a:lnTo>
                  <a:pt x="891" y="0"/>
                </a:lnTo>
                <a:lnTo>
                  <a:pt x="889" y="0"/>
                </a:lnTo>
                <a:lnTo>
                  <a:pt x="887" y="1"/>
                </a:lnTo>
                <a:lnTo>
                  <a:pt x="887" y="1"/>
                </a:lnTo>
                <a:lnTo>
                  <a:pt x="886" y="1"/>
                </a:lnTo>
                <a:lnTo>
                  <a:pt x="886" y="1"/>
                </a:lnTo>
                <a:lnTo>
                  <a:pt x="886" y="1"/>
                </a:lnTo>
                <a:lnTo>
                  <a:pt x="10" y="362"/>
                </a:lnTo>
                <a:lnTo>
                  <a:pt x="5" y="365"/>
                </a:lnTo>
                <a:lnTo>
                  <a:pt x="2" y="368"/>
                </a:lnTo>
                <a:lnTo>
                  <a:pt x="1" y="372"/>
                </a:lnTo>
                <a:lnTo>
                  <a:pt x="0" y="376"/>
                </a:lnTo>
                <a:lnTo>
                  <a:pt x="1" y="381"/>
                </a:lnTo>
                <a:lnTo>
                  <a:pt x="2" y="384"/>
                </a:lnTo>
                <a:lnTo>
                  <a:pt x="5" y="388"/>
                </a:lnTo>
                <a:lnTo>
                  <a:pt x="10" y="390"/>
                </a:lnTo>
                <a:lnTo>
                  <a:pt x="336" y="521"/>
                </a:lnTo>
                <a:lnTo>
                  <a:pt x="336" y="812"/>
                </a:lnTo>
                <a:lnTo>
                  <a:pt x="336" y="817"/>
                </a:lnTo>
                <a:lnTo>
                  <a:pt x="338" y="821"/>
                </a:lnTo>
                <a:lnTo>
                  <a:pt x="342" y="825"/>
                </a:lnTo>
                <a:lnTo>
                  <a:pt x="346" y="827"/>
                </a:lnTo>
                <a:lnTo>
                  <a:pt x="348" y="827"/>
                </a:lnTo>
                <a:lnTo>
                  <a:pt x="351" y="827"/>
                </a:lnTo>
                <a:lnTo>
                  <a:pt x="354" y="827"/>
                </a:lnTo>
                <a:lnTo>
                  <a:pt x="357" y="826"/>
                </a:lnTo>
                <a:lnTo>
                  <a:pt x="360" y="823"/>
                </a:lnTo>
                <a:lnTo>
                  <a:pt x="363" y="820"/>
                </a:lnTo>
                <a:lnTo>
                  <a:pt x="492" y="605"/>
                </a:lnTo>
                <a:lnTo>
                  <a:pt x="729" y="730"/>
                </a:lnTo>
                <a:lnTo>
                  <a:pt x="732" y="732"/>
                </a:lnTo>
                <a:lnTo>
                  <a:pt x="736" y="732"/>
                </a:lnTo>
                <a:lnTo>
                  <a:pt x="739" y="732"/>
                </a:lnTo>
                <a:lnTo>
                  <a:pt x="742" y="731"/>
                </a:lnTo>
                <a:lnTo>
                  <a:pt x="745" y="729"/>
                </a:lnTo>
                <a:lnTo>
                  <a:pt x="747" y="727"/>
                </a:lnTo>
                <a:lnTo>
                  <a:pt x="749" y="724"/>
                </a:lnTo>
                <a:lnTo>
                  <a:pt x="751" y="721"/>
                </a:lnTo>
                <a:lnTo>
                  <a:pt x="906" y="18"/>
                </a:lnTo>
                <a:lnTo>
                  <a:pt x="906" y="17"/>
                </a:lnTo>
                <a:lnTo>
                  <a:pt x="906" y="17"/>
                </a:lnTo>
                <a:lnTo>
                  <a:pt x="907" y="16"/>
                </a:lnTo>
                <a:lnTo>
                  <a:pt x="907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02" y="5265171"/>
            <a:ext cx="1082625" cy="108262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7" y="1157053"/>
            <a:ext cx="1447410" cy="13415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89" y="3102719"/>
            <a:ext cx="967038" cy="95652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755491" y="3251158"/>
            <a:ext cx="2481770" cy="54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kk-KZ" dirty="0">
                <a:solidFill>
                  <a:schemeClr val="bg1"/>
                </a:solidFill>
                <a:latin typeface="Cambria" panose="02040503050406030204" pitchFamily="18" charset="0"/>
              </a:rPr>
              <a:t>Международные отношения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2E4847F-34F7-43EA-8D40-036218A6B35C}"/>
              </a:ext>
            </a:extLst>
          </p:cNvPr>
          <p:cNvSpPr txBox="1"/>
          <p:nvPr/>
        </p:nvSpPr>
        <p:spPr>
          <a:xfrm>
            <a:off x="2853014" y="1840497"/>
            <a:ext cx="2572426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Университет </a:t>
            </a:r>
            <a:r>
              <a:rPr lang="ru-RU" sz="1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Нийде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Омер </a:t>
            </a:r>
            <a:r>
              <a:rPr lang="ru-RU" sz="1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Халисдемир</a:t>
            </a:r>
            <a:endParaRPr lang="en-US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1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814" y="342901"/>
            <a:ext cx="14015835" cy="653422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3" name="Arc 70">
            <a:extLst>
              <a:ext uri="{FF2B5EF4-FFF2-40B4-BE49-F238E27FC236}">
                <a16:creationId xmlns="" xmlns:a16="http://schemas.microsoft.com/office/drawing/2014/main" id="{24991807-7807-4BC1-BA1E-3317CEEF54BA}"/>
              </a:ext>
            </a:extLst>
          </p:cNvPr>
          <p:cNvSpPr/>
          <p:nvPr/>
        </p:nvSpPr>
        <p:spPr>
          <a:xfrm>
            <a:off x="2644399" y="1810118"/>
            <a:ext cx="3276600" cy="3276602"/>
          </a:xfrm>
          <a:prstGeom prst="arc">
            <a:avLst>
              <a:gd name="adj1" fmla="val 16200000"/>
              <a:gd name="adj2" fmla="val 5391118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Arc 9">
            <a:extLst>
              <a:ext uri="{FF2B5EF4-FFF2-40B4-BE49-F238E27FC236}">
                <a16:creationId xmlns="" xmlns:a16="http://schemas.microsoft.com/office/drawing/2014/main" id="{E3A0287E-610C-4724-A0AC-BC6BEB5425CC}"/>
              </a:ext>
            </a:extLst>
          </p:cNvPr>
          <p:cNvSpPr/>
          <p:nvPr/>
        </p:nvSpPr>
        <p:spPr>
          <a:xfrm flipH="1">
            <a:off x="6942593" y="1810118"/>
            <a:ext cx="3276600" cy="3276602"/>
          </a:xfrm>
          <a:prstGeom prst="arc">
            <a:avLst>
              <a:gd name="adj1" fmla="val 16200000"/>
              <a:gd name="adj2" fmla="val 5391118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="" xmlns:a16="http://schemas.microsoft.com/office/drawing/2014/main" id="{87778C61-64A4-4474-91D8-21D43745826F}"/>
              </a:ext>
            </a:extLst>
          </p:cNvPr>
          <p:cNvSpPr/>
          <p:nvPr/>
        </p:nvSpPr>
        <p:spPr>
          <a:xfrm>
            <a:off x="5130952" y="2389782"/>
            <a:ext cx="2601688" cy="2601688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Oval 51">
            <a:extLst>
              <a:ext uri="{FF2B5EF4-FFF2-40B4-BE49-F238E27FC236}">
                <a16:creationId xmlns="" xmlns:a16="http://schemas.microsoft.com/office/drawing/2014/main" id="{BA5AA707-6E20-4741-AFFC-1E4FF3C26702}"/>
              </a:ext>
            </a:extLst>
          </p:cNvPr>
          <p:cNvSpPr/>
          <p:nvPr/>
        </p:nvSpPr>
        <p:spPr>
          <a:xfrm>
            <a:off x="5237515" y="2545510"/>
            <a:ext cx="2235200" cy="2235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B9D0D323-3342-4A96-B624-46BA24A81245}"/>
              </a:ext>
            </a:extLst>
          </p:cNvPr>
          <p:cNvSpPr/>
          <p:nvPr/>
        </p:nvSpPr>
        <p:spPr>
          <a:xfrm>
            <a:off x="838200" y="1302120"/>
            <a:ext cx="3937001" cy="105500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Rectangle: Rounded Corners 59">
            <a:extLst>
              <a:ext uri="{FF2B5EF4-FFF2-40B4-BE49-F238E27FC236}">
                <a16:creationId xmlns="" xmlns:a16="http://schemas.microsoft.com/office/drawing/2014/main" id="{8550103C-72B3-47C9-9C3C-34ADBF01B783}"/>
              </a:ext>
            </a:extLst>
          </p:cNvPr>
          <p:cNvSpPr/>
          <p:nvPr/>
        </p:nvSpPr>
        <p:spPr>
          <a:xfrm>
            <a:off x="838200" y="4539715"/>
            <a:ext cx="3937001" cy="105500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Rectangle: Rounded Corners 63">
            <a:extLst>
              <a:ext uri="{FF2B5EF4-FFF2-40B4-BE49-F238E27FC236}">
                <a16:creationId xmlns="" xmlns:a16="http://schemas.microsoft.com/office/drawing/2014/main" id="{3C7BBE61-9A44-467D-A932-DCFA151C8672}"/>
              </a:ext>
            </a:extLst>
          </p:cNvPr>
          <p:cNvSpPr/>
          <p:nvPr/>
        </p:nvSpPr>
        <p:spPr>
          <a:xfrm>
            <a:off x="8088392" y="1302120"/>
            <a:ext cx="3937001" cy="105500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Rectangle: Rounded Corners 69">
            <a:extLst>
              <a:ext uri="{FF2B5EF4-FFF2-40B4-BE49-F238E27FC236}">
                <a16:creationId xmlns="" xmlns:a16="http://schemas.microsoft.com/office/drawing/2014/main" id="{1C4CB3B4-C6AF-4BD0-8E2A-CFF68CBC2485}"/>
              </a:ext>
            </a:extLst>
          </p:cNvPr>
          <p:cNvSpPr/>
          <p:nvPr/>
        </p:nvSpPr>
        <p:spPr>
          <a:xfrm>
            <a:off x="8088392" y="4539715"/>
            <a:ext cx="3937001" cy="105500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Oval 11">
            <a:extLst>
              <a:ext uri="{FF2B5EF4-FFF2-40B4-BE49-F238E27FC236}">
                <a16:creationId xmlns="" xmlns:a16="http://schemas.microsoft.com/office/drawing/2014/main" id="{196B6EA3-4A96-449E-8A00-7EE4140BB886}"/>
              </a:ext>
            </a:extLst>
          </p:cNvPr>
          <p:cNvSpPr/>
          <p:nvPr/>
        </p:nvSpPr>
        <p:spPr>
          <a:xfrm>
            <a:off x="3756034" y="1371282"/>
            <a:ext cx="916682" cy="9166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Oval 71">
            <a:extLst>
              <a:ext uri="{FF2B5EF4-FFF2-40B4-BE49-F238E27FC236}">
                <a16:creationId xmlns="" xmlns:a16="http://schemas.microsoft.com/office/drawing/2014/main" id="{42FEA96B-B947-454C-AECC-F4F79FDA1C77}"/>
              </a:ext>
            </a:extLst>
          </p:cNvPr>
          <p:cNvSpPr/>
          <p:nvPr/>
        </p:nvSpPr>
        <p:spPr>
          <a:xfrm>
            <a:off x="3756034" y="4608877"/>
            <a:ext cx="916682" cy="9166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Oval 72">
            <a:extLst>
              <a:ext uri="{FF2B5EF4-FFF2-40B4-BE49-F238E27FC236}">
                <a16:creationId xmlns="" xmlns:a16="http://schemas.microsoft.com/office/drawing/2014/main" id="{73E68B09-F699-4070-AB70-80BD3B6F951B}"/>
              </a:ext>
            </a:extLst>
          </p:cNvPr>
          <p:cNvSpPr/>
          <p:nvPr/>
        </p:nvSpPr>
        <p:spPr>
          <a:xfrm>
            <a:off x="8190876" y="1371282"/>
            <a:ext cx="916682" cy="9166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Oval 74">
            <a:extLst>
              <a:ext uri="{FF2B5EF4-FFF2-40B4-BE49-F238E27FC236}">
                <a16:creationId xmlns="" xmlns:a16="http://schemas.microsoft.com/office/drawing/2014/main" id="{AE228BB2-69BA-4EFF-8EE0-BCBDA8BCA8D9}"/>
              </a:ext>
            </a:extLst>
          </p:cNvPr>
          <p:cNvSpPr/>
          <p:nvPr/>
        </p:nvSpPr>
        <p:spPr>
          <a:xfrm>
            <a:off x="8190876" y="4608877"/>
            <a:ext cx="916682" cy="9166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775533-F8EC-46CD-9494-9248A71772AC}"/>
              </a:ext>
            </a:extLst>
          </p:cNvPr>
          <p:cNvSpPr txBox="1"/>
          <p:nvPr/>
        </p:nvSpPr>
        <p:spPr>
          <a:xfrm>
            <a:off x="1137980" y="1389727"/>
            <a:ext cx="2504357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Российский университет дружбы народов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B5F00EF-95B7-4C0E-8E14-FECB328CE343}"/>
              </a:ext>
            </a:extLst>
          </p:cNvPr>
          <p:cNvSpPr txBox="1"/>
          <p:nvPr/>
        </p:nvSpPr>
        <p:spPr>
          <a:xfrm>
            <a:off x="1072332" y="4512450"/>
            <a:ext cx="2749349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Ленинградский государственный университет им.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 А.С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. Пушкина</a:t>
            </a:r>
            <a:endParaRPr lang="kk-KZ" sz="18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07D3B2F-6424-49EE-AAE1-295C49947FB2}"/>
              </a:ext>
            </a:extLst>
          </p:cNvPr>
          <p:cNvSpPr txBox="1"/>
          <p:nvPr/>
        </p:nvSpPr>
        <p:spPr>
          <a:xfrm>
            <a:off x="9221256" y="1389727"/>
            <a:ext cx="2504357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Тюменский индустриальный университет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3204DD7-521F-4D86-BA56-6332BADDA0DA}"/>
              </a:ext>
            </a:extLst>
          </p:cNvPr>
          <p:cNvSpPr txBox="1"/>
          <p:nvPr/>
        </p:nvSpPr>
        <p:spPr>
          <a:xfrm>
            <a:off x="9038485" y="4747362"/>
            <a:ext cx="305598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Силезский университет в Катовице </a:t>
            </a:r>
            <a:endParaRPr lang="kk-KZ" sz="18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13936" y="3367460"/>
            <a:ext cx="2074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kk-K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Международные отношения</a:t>
            </a:r>
            <a:endParaRPr lang="en-US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2" name="Рисунок 41" descr="Файл:Znak RUDN.jpg — Википедия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5351" r="12642"/>
          <a:stretch/>
        </p:blipFill>
        <p:spPr bwMode="auto">
          <a:xfrm>
            <a:off x="3887329" y="1533773"/>
            <a:ext cx="587704" cy="62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Ленинградский государственный университет имени А. С. Пушкина — Википедия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r="13062"/>
          <a:stretch/>
        </p:blipFill>
        <p:spPr bwMode="auto">
          <a:xfrm>
            <a:off x="3887329" y="4780710"/>
            <a:ext cx="642739" cy="58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 descr="Perspectiva - Новость подробн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94" y="1533774"/>
            <a:ext cx="695325" cy="5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C:\Users\USER\Desktop\логотипы\Силезский университет в Катовице,Польша_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94" y="4769833"/>
            <a:ext cx="695325" cy="593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367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="" xmlns:a16="http://schemas.microsoft.com/office/drawing/2014/main" id="{BDC5A733-57A8-4226-8064-687D8B32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1258"/>
            <a:ext cx="10221686" cy="473335"/>
          </a:xfrm>
        </p:spPr>
        <p:txBody>
          <a:bodyPr/>
          <a:lstStyle/>
          <a:p>
            <a:pPr algn="ctr" eaLnBrk="1" hangingPunct="1"/>
            <a:r>
              <a:rPr lang="ru-RU" alt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ПРОГРАММЫ ДОПОЛНИТЕЛЬНОГО ОБРАЗОВАНИЯ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="" xmlns:a16="http://schemas.microsoft.com/office/drawing/2014/main" id="{3E7FD98A-C005-40FB-99AD-FDFF604FF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4174"/>
              </p:ext>
            </p:extLst>
          </p:nvPr>
        </p:nvGraphicFramePr>
        <p:xfrm>
          <a:off x="1495050" y="1061357"/>
          <a:ext cx="10506450" cy="582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117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64393"/>
              </p:ext>
            </p:extLst>
          </p:nvPr>
        </p:nvGraphicFramePr>
        <p:xfrm>
          <a:off x="591687" y="762929"/>
          <a:ext cx="11586949" cy="612089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76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3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4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2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3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18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3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79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533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9701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48915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Показатель (прямой) 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Ед. </a:t>
                      </a:r>
                      <a:r>
                        <a:rPr lang="kk-KZ" sz="12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измерения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459" marR="2459" marT="245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факт</a:t>
                      </a: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459" marR="2459" marT="245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459" marR="2459" marT="245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459" marR="2459" marT="245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459" marR="2459" marT="245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459" marR="2459" marT="245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2025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632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Увеличение количества новых разработанных образовательных программ высшего и послевузовского образования на основе профессиональных стандартов и формирования предпринимательских навыков обучающихся</a:t>
                      </a:r>
                      <a:endParaRPr lang="kk-KZ" sz="1200" kern="1200" noProof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 fontAlgn="ctr">
                        <a:spcAft>
                          <a:spcPts val="0"/>
                        </a:spcAft>
                      </a:pPr>
                      <a:endParaRPr lang="kk-KZ" sz="1200" noProof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ед.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66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двудипломных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образовательных программ (BA,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MSc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), реализуемых совместно с зарубежными вузами-партнерами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41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Увеличение 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количества дополнительных образовательных программ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ед.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зарубежных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вузов-партнеров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ед.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366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Доля 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научно-исследовательских и проектных компонентов в объеме образовательных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программ</a:t>
                      </a:r>
                    </a:p>
                    <a:p>
                      <a:pPr algn="just" font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     45%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452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Организация семинаров для студентов совместно с зарубежными вузами-партнерами в целях реализации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двудипломных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образовательных программ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 font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 font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4990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Усиление научно-исследовательской работы на основе образовательных программ: организация научных проектов по новым технологиям обучения казахскому языку</a:t>
                      </a: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32980" y="439764"/>
            <a:ext cx="7730001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СОВЕРШЕНСТВОВАНИЕ СОДЕРЖАНИЯ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788398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52862"/>
              </p:ext>
            </p:extLst>
          </p:nvPr>
        </p:nvGraphicFramePr>
        <p:xfrm>
          <a:off x="2" y="-1"/>
          <a:ext cx="12912722" cy="71682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7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39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6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69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3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97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88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76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64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820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974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87373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Увеличение количества иностранных обучающихся, прибывших в университет в рамках академической мобильности</a:t>
                      </a: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1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74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зарубежных ППС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71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Участие в программах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Мевлана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»,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Эразмус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561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Количество научных публикаций, опубликованных в журналах с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импакт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-фактором, входящих в научные базы данных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Ѕсориѕ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Science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373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Количество проектов, выполняемых в рамках программно-целевого и грантового финансирования МОН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РК</a:t>
                      </a: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71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Start-up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проектов</a:t>
                      </a: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839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Количество опубликованных монографий по результатам проведенных научных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исследований</a:t>
                      </a: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1542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Количество охранных документов на объекты промышленной собственности (патенты на изобретения, полезные модели, авторские свидетельства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62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393484" y="2228638"/>
            <a:ext cx="914345" cy="92158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="" xmlns:a16="http://schemas.microsoft.com/office/drawing/2014/main" id="{6DA0E13B-69E0-4851-8DE9-CC3B2A70772B}"/>
              </a:ext>
            </a:extLst>
          </p:cNvPr>
          <p:cNvGrpSpPr/>
          <p:nvPr/>
        </p:nvGrpSpPr>
        <p:grpSpPr>
          <a:xfrm>
            <a:off x="906766" y="487666"/>
            <a:ext cx="10944226" cy="1614487"/>
            <a:chOff x="622300" y="4332288"/>
            <a:chExt cx="10944226" cy="16144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Freeform 12">
              <a:extLst>
                <a:ext uri="{FF2B5EF4-FFF2-40B4-BE49-F238E27FC236}">
                  <a16:creationId xmlns="" xmlns:a16="http://schemas.microsoft.com/office/drawing/2014/main" id="{272CFFC4-8AA0-4A32-A296-B909531F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4348163"/>
              <a:ext cx="3757613" cy="1598612"/>
            </a:xfrm>
            <a:custGeom>
              <a:avLst/>
              <a:gdLst>
                <a:gd name="T0" fmla="*/ 1015 w 1015"/>
                <a:gd name="T1" fmla="*/ 1 h 430"/>
                <a:gd name="T2" fmla="*/ 367 w 1015"/>
                <a:gd name="T3" fmla="*/ 1 h 430"/>
                <a:gd name="T4" fmla="*/ 367 w 1015"/>
                <a:gd name="T5" fmla="*/ 1 h 430"/>
                <a:gd name="T6" fmla="*/ 74 w 1015"/>
                <a:gd name="T7" fmla="*/ 215 h 430"/>
                <a:gd name="T8" fmla="*/ 74 w 1015"/>
                <a:gd name="T9" fmla="*/ 215 h 430"/>
                <a:gd name="T10" fmla="*/ 0 w 1015"/>
                <a:gd name="T11" fmla="*/ 311 h 430"/>
                <a:gd name="T12" fmla="*/ 80 w 1015"/>
                <a:gd name="T13" fmla="*/ 290 h 430"/>
                <a:gd name="T14" fmla="*/ 98 w 1015"/>
                <a:gd name="T15" fmla="*/ 311 h 430"/>
                <a:gd name="T16" fmla="*/ 315 w 1015"/>
                <a:gd name="T17" fmla="*/ 430 h 430"/>
                <a:gd name="T18" fmla="*/ 1015 w 1015"/>
                <a:gd name="T19" fmla="*/ 430 h 430"/>
                <a:gd name="T20" fmla="*/ 1015 w 1015"/>
                <a:gd name="T21" fmla="*/ 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5" h="430">
                  <a:moveTo>
                    <a:pt x="1015" y="1"/>
                  </a:moveTo>
                  <a:cubicBezTo>
                    <a:pt x="367" y="1"/>
                    <a:pt x="367" y="1"/>
                    <a:pt x="367" y="1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237" y="0"/>
                    <a:pt x="150" y="108"/>
                    <a:pt x="74" y="215"/>
                  </a:cubicBezTo>
                  <a:cubicBezTo>
                    <a:pt x="74" y="215"/>
                    <a:pt x="74" y="215"/>
                    <a:pt x="74" y="215"/>
                  </a:cubicBezTo>
                  <a:cubicBezTo>
                    <a:pt x="39" y="264"/>
                    <a:pt x="17" y="292"/>
                    <a:pt x="0" y="311"/>
                  </a:cubicBezTo>
                  <a:cubicBezTo>
                    <a:pt x="16" y="294"/>
                    <a:pt x="56" y="258"/>
                    <a:pt x="80" y="290"/>
                  </a:cubicBezTo>
                  <a:cubicBezTo>
                    <a:pt x="82" y="293"/>
                    <a:pt x="91" y="303"/>
                    <a:pt x="98" y="311"/>
                  </a:cubicBezTo>
                  <a:cubicBezTo>
                    <a:pt x="156" y="378"/>
                    <a:pt x="225" y="430"/>
                    <a:pt x="315" y="430"/>
                  </a:cubicBezTo>
                  <a:cubicBezTo>
                    <a:pt x="1015" y="430"/>
                    <a:pt x="1015" y="430"/>
                    <a:pt x="1015" y="430"/>
                  </a:cubicBezTo>
                  <a:lnTo>
                    <a:pt x="1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2D860522-DD03-49D7-9626-0B419F850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" y="4332288"/>
              <a:ext cx="3579813" cy="1600200"/>
            </a:xfrm>
            <a:custGeom>
              <a:avLst/>
              <a:gdLst>
                <a:gd name="T0" fmla="*/ 967 w 967"/>
                <a:gd name="T1" fmla="*/ 181 h 430"/>
                <a:gd name="T2" fmla="*/ 701 w 967"/>
                <a:gd name="T3" fmla="*/ 0 h 430"/>
                <a:gd name="T4" fmla="*/ 0 w 967"/>
                <a:gd name="T5" fmla="*/ 0 h 430"/>
                <a:gd name="T6" fmla="*/ 0 w 967"/>
                <a:gd name="T7" fmla="*/ 429 h 430"/>
                <a:gd name="T8" fmla="*/ 649 w 967"/>
                <a:gd name="T9" fmla="*/ 429 h 430"/>
                <a:gd name="T10" fmla="*/ 649 w 967"/>
                <a:gd name="T11" fmla="*/ 429 h 430"/>
                <a:gd name="T12" fmla="*/ 967 w 967"/>
                <a:gd name="T13" fmla="*/ 18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7" h="430">
                  <a:moveTo>
                    <a:pt x="967" y="181"/>
                  </a:moveTo>
                  <a:cubicBezTo>
                    <a:pt x="897" y="86"/>
                    <a:pt x="817" y="1"/>
                    <a:pt x="7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649" y="429"/>
                    <a:pt x="649" y="429"/>
                    <a:pt x="649" y="429"/>
                  </a:cubicBezTo>
                  <a:cubicBezTo>
                    <a:pt x="649" y="429"/>
                    <a:pt x="649" y="429"/>
                    <a:pt x="649" y="429"/>
                  </a:cubicBezTo>
                  <a:cubicBezTo>
                    <a:pt x="804" y="430"/>
                    <a:pt x="895" y="278"/>
                    <a:pt x="967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="" xmlns:a16="http://schemas.microsoft.com/office/drawing/2014/main" id="{8F9CBBCC-CF08-4493-8342-B0C0C2488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4340225"/>
              <a:ext cx="3968750" cy="1603375"/>
            </a:xfrm>
            <a:custGeom>
              <a:avLst/>
              <a:gdLst>
                <a:gd name="T0" fmla="*/ 1072 w 1072"/>
                <a:gd name="T1" fmla="*/ 182 h 431"/>
                <a:gd name="T2" fmla="*/ 805 w 1072"/>
                <a:gd name="T3" fmla="*/ 1 h 431"/>
                <a:gd name="T4" fmla="*/ 367 w 1072"/>
                <a:gd name="T5" fmla="*/ 0 h 431"/>
                <a:gd name="T6" fmla="*/ 74 w 1072"/>
                <a:gd name="T7" fmla="*/ 214 h 431"/>
                <a:gd name="T8" fmla="*/ 74 w 1072"/>
                <a:gd name="T9" fmla="*/ 214 h 431"/>
                <a:gd name="T10" fmla="*/ 49 w 1072"/>
                <a:gd name="T11" fmla="*/ 248 h 431"/>
                <a:gd name="T12" fmla="*/ 0 w 1072"/>
                <a:gd name="T13" fmla="*/ 310 h 431"/>
                <a:gd name="T14" fmla="*/ 80 w 1072"/>
                <a:gd name="T15" fmla="*/ 290 h 431"/>
                <a:gd name="T16" fmla="*/ 98 w 1072"/>
                <a:gd name="T17" fmla="*/ 310 h 431"/>
                <a:gd name="T18" fmla="*/ 315 w 1072"/>
                <a:gd name="T19" fmla="*/ 429 h 431"/>
                <a:gd name="T20" fmla="*/ 754 w 1072"/>
                <a:gd name="T21" fmla="*/ 430 h 431"/>
                <a:gd name="T22" fmla="*/ 1071 w 1072"/>
                <a:gd name="T23" fmla="*/ 182 h 431"/>
                <a:gd name="T24" fmla="*/ 1072 w 1072"/>
                <a:gd name="T25" fmla="*/ 18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2" h="431">
                  <a:moveTo>
                    <a:pt x="1072" y="182"/>
                  </a:moveTo>
                  <a:cubicBezTo>
                    <a:pt x="1002" y="87"/>
                    <a:pt x="921" y="2"/>
                    <a:pt x="805" y="1"/>
                  </a:cubicBezTo>
                  <a:cubicBezTo>
                    <a:pt x="695" y="1"/>
                    <a:pt x="367" y="0"/>
                    <a:pt x="367" y="0"/>
                  </a:cubicBezTo>
                  <a:cubicBezTo>
                    <a:pt x="237" y="0"/>
                    <a:pt x="150" y="107"/>
                    <a:pt x="74" y="214"/>
                  </a:cubicBezTo>
                  <a:cubicBezTo>
                    <a:pt x="74" y="214"/>
                    <a:pt x="74" y="214"/>
                    <a:pt x="74" y="214"/>
                  </a:cubicBezTo>
                  <a:cubicBezTo>
                    <a:pt x="73" y="215"/>
                    <a:pt x="57" y="238"/>
                    <a:pt x="49" y="248"/>
                  </a:cubicBezTo>
                  <a:cubicBezTo>
                    <a:pt x="34" y="269"/>
                    <a:pt x="17" y="290"/>
                    <a:pt x="0" y="310"/>
                  </a:cubicBezTo>
                  <a:cubicBezTo>
                    <a:pt x="16" y="293"/>
                    <a:pt x="56" y="257"/>
                    <a:pt x="80" y="290"/>
                  </a:cubicBezTo>
                  <a:cubicBezTo>
                    <a:pt x="82" y="292"/>
                    <a:pt x="91" y="302"/>
                    <a:pt x="98" y="310"/>
                  </a:cubicBezTo>
                  <a:cubicBezTo>
                    <a:pt x="156" y="377"/>
                    <a:pt x="225" y="429"/>
                    <a:pt x="315" y="429"/>
                  </a:cubicBezTo>
                  <a:cubicBezTo>
                    <a:pt x="754" y="430"/>
                    <a:pt x="754" y="430"/>
                    <a:pt x="754" y="430"/>
                  </a:cubicBezTo>
                  <a:cubicBezTo>
                    <a:pt x="908" y="431"/>
                    <a:pt x="998" y="281"/>
                    <a:pt x="1071" y="182"/>
                  </a:cubicBezTo>
                  <a:cubicBezTo>
                    <a:pt x="1071" y="182"/>
                    <a:pt x="1072" y="182"/>
                    <a:pt x="1072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="" xmlns:a16="http://schemas.microsoft.com/office/drawing/2014/main" id="{0C2398E8-97EC-4756-BE1D-C3536C7A5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4348163"/>
              <a:ext cx="2355850" cy="1595437"/>
            </a:xfrm>
            <a:custGeom>
              <a:avLst/>
              <a:gdLst>
                <a:gd name="T0" fmla="*/ 585 w 636"/>
                <a:gd name="T1" fmla="*/ 1 h 429"/>
                <a:gd name="T2" fmla="*/ 292 w 636"/>
                <a:gd name="T3" fmla="*/ 214 h 429"/>
                <a:gd name="T4" fmla="*/ 0 w 636"/>
                <a:gd name="T5" fmla="*/ 428 h 429"/>
                <a:gd name="T6" fmla="*/ 51 w 636"/>
                <a:gd name="T7" fmla="*/ 428 h 429"/>
                <a:gd name="T8" fmla="*/ 343 w 636"/>
                <a:gd name="T9" fmla="*/ 215 h 429"/>
                <a:gd name="T10" fmla="*/ 343 w 636"/>
                <a:gd name="T11" fmla="*/ 215 h 429"/>
                <a:gd name="T12" fmla="*/ 636 w 636"/>
                <a:gd name="T13" fmla="*/ 1 h 429"/>
                <a:gd name="T14" fmla="*/ 585 w 636"/>
                <a:gd name="T15" fmla="*/ 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429">
                  <a:moveTo>
                    <a:pt x="585" y="1"/>
                  </a:moveTo>
                  <a:cubicBezTo>
                    <a:pt x="453" y="0"/>
                    <a:pt x="367" y="110"/>
                    <a:pt x="292" y="214"/>
                  </a:cubicBezTo>
                  <a:cubicBezTo>
                    <a:pt x="217" y="322"/>
                    <a:pt x="130" y="429"/>
                    <a:pt x="0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181" y="429"/>
                    <a:pt x="267" y="321"/>
                    <a:pt x="343" y="215"/>
                  </a:cubicBezTo>
                  <a:cubicBezTo>
                    <a:pt x="343" y="215"/>
                    <a:pt x="343" y="215"/>
                    <a:pt x="343" y="215"/>
                  </a:cubicBezTo>
                  <a:cubicBezTo>
                    <a:pt x="419" y="108"/>
                    <a:pt x="506" y="0"/>
                    <a:pt x="636" y="1"/>
                  </a:cubicBezTo>
                  <a:lnTo>
                    <a:pt x="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="" xmlns:a16="http://schemas.microsoft.com/office/drawing/2014/main" id="{1AA3C42B-9AC8-478B-A29C-5D71AD59D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4340225"/>
              <a:ext cx="2355850" cy="1592262"/>
            </a:xfrm>
            <a:custGeom>
              <a:avLst/>
              <a:gdLst>
                <a:gd name="T0" fmla="*/ 585 w 636"/>
                <a:gd name="T1" fmla="*/ 0 h 428"/>
                <a:gd name="T2" fmla="*/ 317 w 636"/>
                <a:gd name="T3" fmla="*/ 180 h 428"/>
                <a:gd name="T4" fmla="*/ 0 w 636"/>
                <a:gd name="T5" fmla="*/ 427 h 428"/>
                <a:gd name="T6" fmla="*/ 51 w 636"/>
                <a:gd name="T7" fmla="*/ 427 h 428"/>
                <a:gd name="T8" fmla="*/ 318 w 636"/>
                <a:gd name="T9" fmla="*/ 248 h 428"/>
                <a:gd name="T10" fmla="*/ 636 w 636"/>
                <a:gd name="T11" fmla="*/ 0 h 428"/>
                <a:gd name="T12" fmla="*/ 585 w 636"/>
                <a:gd name="T1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428">
                  <a:moveTo>
                    <a:pt x="585" y="0"/>
                  </a:moveTo>
                  <a:cubicBezTo>
                    <a:pt x="469" y="0"/>
                    <a:pt x="387" y="85"/>
                    <a:pt x="317" y="180"/>
                  </a:cubicBezTo>
                  <a:cubicBezTo>
                    <a:pt x="246" y="275"/>
                    <a:pt x="154" y="428"/>
                    <a:pt x="0" y="427"/>
                  </a:cubicBezTo>
                  <a:cubicBezTo>
                    <a:pt x="51" y="427"/>
                    <a:pt x="51" y="427"/>
                    <a:pt x="51" y="427"/>
                  </a:cubicBezTo>
                  <a:cubicBezTo>
                    <a:pt x="167" y="428"/>
                    <a:pt x="248" y="342"/>
                    <a:pt x="318" y="248"/>
                  </a:cubicBezTo>
                  <a:cubicBezTo>
                    <a:pt x="388" y="155"/>
                    <a:pt x="480" y="0"/>
                    <a:pt x="636" y="0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AD1898-07D2-4986-8713-2D0A1758D056}"/>
              </a:ext>
            </a:extLst>
          </p:cNvPr>
          <p:cNvSpPr txBox="1"/>
          <p:nvPr/>
        </p:nvSpPr>
        <p:spPr>
          <a:xfrm>
            <a:off x="1167985" y="923574"/>
            <a:ext cx="2577725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Анализ текущей ситуации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E0093C6-A3BA-45AA-8BD1-4EE406C1065A}"/>
              </a:ext>
            </a:extLst>
          </p:cNvPr>
          <p:cNvSpPr txBox="1"/>
          <p:nvPr/>
        </p:nvSpPr>
        <p:spPr>
          <a:xfrm>
            <a:off x="5291593" y="920871"/>
            <a:ext cx="206282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SWOT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АНАЛИЗ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90E3445-99CC-4D24-B61C-18BF3B495002}"/>
              </a:ext>
            </a:extLst>
          </p:cNvPr>
          <p:cNvSpPr txBox="1"/>
          <p:nvPr/>
        </p:nvSpPr>
        <p:spPr>
          <a:xfrm>
            <a:off x="9178858" y="989513"/>
            <a:ext cx="242801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ИНДИКАТОРЫ</a:t>
            </a:r>
          </a:p>
        </p:txBody>
      </p:sp>
      <p:sp>
        <p:nvSpPr>
          <p:cNvPr id="18" name="Freeform 309">
            <a:extLst>
              <a:ext uri="{FF2B5EF4-FFF2-40B4-BE49-F238E27FC236}">
                <a16:creationId xmlns="" xmlns:a16="http://schemas.microsoft.com/office/drawing/2014/main" id="{D910D96A-BF43-44B7-8592-C0970E8DCB8E}"/>
              </a:ext>
            </a:extLst>
          </p:cNvPr>
          <p:cNvSpPr>
            <a:spLocks/>
          </p:cNvSpPr>
          <p:nvPr/>
        </p:nvSpPr>
        <p:spPr bwMode="auto">
          <a:xfrm flipV="1">
            <a:off x="10010360" y="1736727"/>
            <a:ext cx="671633" cy="313240"/>
          </a:xfrm>
          <a:custGeom>
            <a:avLst/>
            <a:gdLst>
              <a:gd name="T0" fmla="*/ 591 w 596"/>
              <a:gd name="T1" fmla="*/ 304 h 338"/>
              <a:gd name="T2" fmla="*/ 313 w 596"/>
              <a:gd name="T3" fmla="*/ 6 h 338"/>
              <a:gd name="T4" fmla="*/ 310 w 596"/>
              <a:gd name="T5" fmla="*/ 3 h 338"/>
              <a:gd name="T6" fmla="*/ 306 w 596"/>
              <a:gd name="T7" fmla="*/ 2 h 338"/>
              <a:gd name="T8" fmla="*/ 302 w 596"/>
              <a:gd name="T9" fmla="*/ 1 h 338"/>
              <a:gd name="T10" fmla="*/ 298 w 596"/>
              <a:gd name="T11" fmla="*/ 0 h 338"/>
              <a:gd name="T12" fmla="*/ 294 w 596"/>
              <a:gd name="T13" fmla="*/ 1 h 338"/>
              <a:gd name="T14" fmla="*/ 290 w 596"/>
              <a:gd name="T15" fmla="*/ 2 h 338"/>
              <a:gd name="T16" fmla="*/ 287 w 596"/>
              <a:gd name="T17" fmla="*/ 3 h 338"/>
              <a:gd name="T18" fmla="*/ 284 w 596"/>
              <a:gd name="T19" fmla="*/ 6 h 338"/>
              <a:gd name="T20" fmla="*/ 5 w 596"/>
              <a:gd name="T21" fmla="*/ 304 h 338"/>
              <a:gd name="T22" fmla="*/ 3 w 596"/>
              <a:gd name="T23" fmla="*/ 307 h 338"/>
              <a:gd name="T24" fmla="*/ 1 w 596"/>
              <a:gd name="T25" fmla="*/ 311 h 338"/>
              <a:gd name="T26" fmla="*/ 1 w 596"/>
              <a:gd name="T27" fmla="*/ 314 h 338"/>
              <a:gd name="T28" fmla="*/ 0 w 596"/>
              <a:gd name="T29" fmla="*/ 318 h 338"/>
              <a:gd name="T30" fmla="*/ 1 w 596"/>
              <a:gd name="T31" fmla="*/ 322 h 338"/>
              <a:gd name="T32" fmla="*/ 2 w 596"/>
              <a:gd name="T33" fmla="*/ 326 h 338"/>
              <a:gd name="T34" fmla="*/ 4 w 596"/>
              <a:gd name="T35" fmla="*/ 329 h 338"/>
              <a:gd name="T36" fmla="*/ 6 w 596"/>
              <a:gd name="T37" fmla="*/ 332 h 338"/>
              <a:gd name="T38" fmla="*/ 10 w 596"/>
              <a:gd name="T39" fmla="*/ 334 h 338"/>
              <a:gd name="T40" fmla="*/ 13 w 596"/>
              <a:gd name="T41" fmla="*/ 337 h 338"/>
              <a:gd name="T42" fmla="*/ 17 w 596"/>
              <a:gd name="T43" fmla="*/ 337 h 338"/>
              <a:gd name="T44" fmla="*/ 20 w 596"/>
              <a:gd name="T45" fmla="*/ 338 h 338"/>
              <a:gd name="T46" fmla="*/ 25 w 596"/>
              <a:gd name="T47" fmla="*/ 337 h 338"/>
              <a:gd name="T48" fmla="*/ 28 w 596"/>
              <a:gd name="T49" fmla="*/ 336 h 338"/>
              <a:gd name="T50" fmla="*/ 31 w 596"/>
              <a:gd name="T51" fmla="*/ 333 h 338"/>
              <a:gd name="T52" fmla="*/ 34 w 596"/>
              <a:gd name="T53" fmla="*/ 331 h 338"/>
              <a:gd name="T54" fmla="*/ 298 w 596"/>
              <a:gd name="T55" fmla="*/ 48 h 338"/>
              <a:gd name="T56" fmla="*/ 561 w 596"/>
              <a:gd name="T57" fmla="*/ 331 h 338"/>
              <a:gd name="T58" fmla="*/ 565 w 596"/>
              <a:gd name="T59" fmla="*/ 333 h 338"/>
              <a:gd name="T60" fmla="*/ 568 w 596"/>
              <a:gd name="T61" fmla="*/ 336 h 338"/>
              <a:gd name="T62" fmla="*/ 572 w 596"/>
              <a:gd name="T63" fmla="*/ 337 h 338"/>
              <a:gd name="T64" fmla="*/ 577 w 596"/>
              <a:gd name="T65" fmla="*/ 338 h 338"/>
              <a:gd name="T66" fmla="*/ 580 w 596"/>
              <a:gd name="T67" fmla="*/ 337 h 338"/>
              <a:gd name="T68" fmla="*/ 583 w 596"/>
              <a:gd name="T69" fmla="*/ 336 h 338"/>
              <a:gd name="T70" fmla="*/ 586 w 596"/>
              <a:gd name="T71" fmla="*/ 334 h 338"/>
              <a:gd name="T72" fmla="*/ 590 w 596"/>
              <a:gd name="T73" fmla="*/ 332 h 338"/>
              <a:gd name="T74" fmla="*/ 593 w 596"/>
              <a:gd name="T75" fmla="*/ 329 h 338"/>
              <a:gd name="T76" fmla="*/ 594 w 596"/>
              <a:gd name="T77" fmla="*/ 326 h 338"/>
              <a:gd name="T78" fmla="*/ 596 w 596"/>
              <a:gd name="T79" fmla="*/ 322 h 338"/>
              <a:gd name="T80" fmla="*/ 596 w 596"/>
              <a:gd name="T81" fmla="*/ 318 h 338"/>
              <a:gd name="T82" fmla="*/ 596 w 596"/>
              <a:gd name="T83" fmla="*/ 317 h 338"/>
              <a:gd name="T84" fmla="*/ 596 w 596"/>
              <a:gd name="T85" fmla="*/ 314 h 338"/>
              <a:gd name="T86" fmla="*/ 595 w 596"/>
              <a:gd name="T87" fmla="*/ 310 h 338"/>
              <a:gd name="T88" fmla="*/ 593 w 596"/>
              <a:gd name="T89" fmla="*/ 306 h 338"/>
              <a:gd name="T90" fmla="*/ 591 w 596"/>
              <a:gd name="T91" fmla="*/ 30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6" h="338">
                <a:moveTo>
                  <a:pt x="591" y="304"/>
                </a:moveTo>
                <a:lnTo>
                  <a:pt x="313" y="6"/>
                </a:lnTo>
                <a:lnTo>
                  <a:pt x="310" y="3"/>
                </a:lnTo>
                <a:lnTo>
                  <a:pt x="306" y="2"/>
                </a:lnTo>
                <a:lnTo>
                  <a:pt x="302" y="1"/>
                </a:lnTo>
                <a:lnTo>
                  <a:pt x="298" y="0"/>
                </a:lnTo>
                <a:lnTo>
                  <a:pt x="294" y="1"/>
                </a:lnTo>
                <a:lnTo>
                  <a:pt x="290" y="2"/>
                </a:lnTo>
                <a:lnTo>
                  <a:pt x="287" y="3"/>
                </a:lnTo>
                <a:lnTo>
                  <a:pt x="284" y="6"/>
                </a:lnTo>
                <a:lnTo>
                  <a:pt x="5" y="304"/>
                </a:lnTo>
                <a:lnTo>
                  <a:pt x="3" y="307"/>
                </a:lnTo>
                <a:lnTo>
                  <a:pt x="1" y="311"/>
                </a:lnTo>
                <a:lnTo>
                  <a:pt x="1" y="314"/>
                </a:lnTo>
                <a:lnTo>
                  <a:pt x="0" y="318"/>
                </a:lnTo>
                <a:lnTo>
                  <a:pt x="1" y="322"/>
                </a:lnTo>
                <a:lnTo>
                  <a:pt x="2" y="326"/>
                </a:lnTo>
                <a:lnTo>
                  <a:pt x="4" y="329"/>
                </a:lnTo>
                <a:lnTo>
                  <a:pt x="6" y="332"/>
                </a:lnTo>
                <a:lnTo>
                  <a:pt x="10" y="334"/>
                </a:lnTo>
                <a:lnTo>
                  <a:pt x="13" y="337"/>
                </a:lnTo>
                <a:lnTo>
                  <a:pt x="17" y="337"/>
                </a:lnTo>
                <a:lnTo>
                  <a:pt x="20" y="338"/>
                </a:lnTo>
                <a:lnTo>
                  <a:pt x="25" y="337"/>
                </a:lnTo>
                <a:lnTo>
                  <a:pt x="28" y="336"/>
                </a:lnTo>
                <a:lnTo>
                  <a:pt x="31" y="333"/>
                </a:lnTo>
                <a:lnTo>
                  <a:pt x="34" y="331"/>
                </a:lnTo>
                <a:lnTo>
                  <a:pt x="298" y="48"/>
                </a:lnTo>
                <a:lnTo>
                  <a:pt x="561" y="331"/>
                </a:lnTo>
                <a:lnTo>
                  <a:pt x="565" y="333"/>
                </a:lnTo>
                <a:lnTo>
                  <a:pt x="568" y="336"/>
                </a:lnTo>
                <a:lnTo>
                  <a:pt x="572" y="337"/>
                </a:lnTo>
                <a:lnTo>
                  <a:pt x="577" y="338"/>
                </a:lnTo>
                <a:lnTo>
                  <a:pt x="580" y="337"/>
                </a:lnTo>
                <a:lnTo>
                  <a:pt x="583" y="336"/>
                </a:lnTo>
                <a:lnTo>
                  <a:pt x="586" y="334"/>
                </a:lnTo>
                <a:lnTo>
                  <a:pt x="590" y="332"/>
                </a:lnTo>
                <a:lnTo>
                  <a:pt x="593" y="329"/>
                </a:lnTo>
                <a:lnTo>
                  <a:pt x="594" y="326"/>
                </a:lnTo>
                <a:lnTo>
                  <a:pt x="596" y="322"/>
                </a:lnTo>
                <a:lnTo>
                  <a:pt x="596" y="318"/>
                </a:lnTo>
                <a:lnTo>
                  <a:pt x="596" y="317"/>
                </a:lnTo>
                <a:lnTo>
                  <a:pt x="596" y="314"/>
                </a:lnTo>
                <a:lnTo>
                  <a:pt x="595" y="310"/>
                </a:lnTo>
                <a:lnTo>
                  <a:pt x="593" y="306"/>
                </a:lnTo>
                <a:lnTo>
                  <a:pt x="591" y="30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00666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4" name="Straight Connector 52">
            <a:extLst>
              <a:ext uri="{FF2B5EF4-FFF2-40B4-BE49-F238E27FC236}">
                <a16:creationId xmlns="" xmlns:a16="http://schemas.microsoft.com/office/drawing/2014/main" id="{90138D08-BE13-49EE-A6B9-2125E5A189C6}"/>
              </a:ext>
            </a:extLst>
          </p:cNvPr>
          <p:cNvCxnSpPr>
            <a:cxnSpLocks/>
          </p:cNvCxnSpPr>
          <p:nvPr/>
        </p:nvCxnSpPr>
        <p:spPr>
          <a:xfrm>
            <a:off x="7427458" y="3084018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4">
            <a:extLst>
              <a:ext uri="{FF2B5EF4-FFF2-40B4-BE49-F238E27FC236}">
                <a16:creationId xmlns="" xmlns:a16="http://schemas.microsoft.com/office/drawing/2014/main" id="{4C98ACED-456C-457B-8757-1B075DB3B995}"/>
              </a:ext>
            </a:extLst>
          </p:cNvPr>
          <p:cNvCxnSpPr>
            <a:cxnSpLocks/>
          </p:cNvCxnSpPr>
          <p:nvPr/>
        </p:nvCxnSpPr>
        <p:spPr>
          <a:xfrm>
            <a:off x="7427457" y="4157944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39FBD7C7-4ED1-47CE-B28E-5BE16D48E8F7}"/>
              </a:ext>
            </a:extLst>
          </p:cNvPr>
          <p:cNvSpPr txBox="1">
            <a:spLocks/>
          </p:cNvSpPr>
          <p:nvPr/>
        </p:nvSpPr>
        <p:spPr>
          <a:xfrm>
            <a:off x="7427361" y="2437776"/>
            <a:ext cx="5259181" cy="4985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Инноватор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в педагогике, методике и технологиях преподавания и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обучения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0A09E581-C3B6-413E-BB56-E826137C6431}"/>
              </a:ext>
            </a:extLst>
          </p:cNvPr>
          <p:cNvSpPr txBox="1">
            <a:spLocks/>
          </p:cNvSpPr>
          <p:nvPr/>
        </p:nvSpPr>
        <p:spPr>
          <a:xfrm>
            <a:off x="7497088" y="3543282"/>
            <a:ext cx="5259181" cy="2492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Центр формирования и развития навыков 21 К</a:t>
            </a:r>
          </a:p>
        </p:txBody>
      </p:sp>
      <p:sp>
        <p:nvSpPr>
          <p:cNvPr id="38" name="Freeform 296">
            <a:extLst>
              <a:ext uri="{FF2B5EF4-FFF2-40B4-BE49-F238E27FC236}">
                <a16:creationId xmlns="" xmlns:a16="http://schemas.microsoft.com/office/drawing/2014/main" id="{086B59CC-1E11-45B4-A80A-177D1503243A}"/>
              </a:ext>
            </a:extLst>
          </p:cNvPr>
          <p:cNvSpPr>
            <a:spLocks noEditPoints="1"/>
          </p:cNvSpPr>
          <p:nvPr/>
        </p:nvSpPr>
        <p:spPr bwMode="auto">
          <a:xfrm>
            <a:off x="6823966" y="2427650"/>
            <a:ext cx="284473" cy="368142"/>
          </a:xfrm>
          <a:custGeom>
            <a:avLst/>
            <a:gdLst>
              <a:gd name="T0" fmla="*/ 330 w 510"/>
              <a:gd name="T1" fmla="*/ 53 h 660"/>
              <a:gd name="T2" fmla="*/ 459 w 510"/>
              <a:gd name="T3" fmla="*/ 180 h 660"/>
              <a:gd name="T4" fmla="*/ 330 w 510"/>
              <a:gd name="T5" fmla="*/ 180 h 660"/>
              <a:gd name="T6" fmla="*/ 330 w 510"/>
              <a:gd name="T7" fmla="*/ 53 h 660"/>
              <a:gd name="T8" fmla="*/ 509 w 510"/>
              <a:gd name="T9" fmla="*/ 191 h 660"/>
              <a:gd name="T10" fmla="*/ 508 w 510"/>
              <a:gd name="T11" fmla="*/ 187 h 660"/>
              <a:gd name="T12" fmla="*/ 506 w 510"/>
              <a:gd name="T13" fmla="*/ 185 h 660"/>
              <a:gd name="T14" fmla="*/ 326 w 510"/>
              <a:gd name="T15" fmla="*/ 4 h 660"/>
              <a:gd name="T16" fmla="*/ 323 w 510"/>
              <a:gd name="T17" fmla="*/ 3 h 660"/>
              <a:gd name="T18" fmla="*/ 321 w 510"/>
              <a:gd name="T19" fmla="*/ 1 h 660"/>
              <a:gd name="T20" fmla="*/ 317 w 510"/>
              <a:gd name="T21" fmla="*/ 1 h 660"/>
              <a:gd name="T22" fmla="*/ 315 w 510"/>
              <a:gd name="T23" fmla="*/ 0 h 660"/>
              <a:gd name="T24" fmla="*/ 15 w 510"/>
              <a:gd name="T25" fmla="*/ 0 h 660"/>
              <a:gd name="T26" fmla="*/ 11 w 510"/>
              <a:gd name="T27" fmla="*/ 0 h 660"/>
              <a:gd name="T28" fmla="*/ 8 w 510"/>
              <a:gd name="T29" fmla="*/ 1 h 660"/>
              <a:gd name="T30" fmla="*/ 6 w 510"/>
              <a:gd name="T31" fmla="*/ 3 h 660"/>
              <a:gd name="T32" fmla="*/ 4 w 510"/>
              <a:gd name="T33" fmla="*/ 4 h 660"/>
              <a:gd name="T34" fmla="*/ 2 w 510"/>
              <a:gd name="T35" fmla="*/ 7 h 660"/>
              <a:gd name="T36" fmla="*/ 1 w 510"/>
              <a:gd name="T37" fmla="*/ 10 h 660"/>
              <a:gd name="T38" fmla="*/ 0 w 510"/>
              <a:gd name="T39" fmla="*/ 12 h 660"/>
              <a:gd name="T40" fmla="*/ 0 w 510"/>
              <a:gd name="T41" fmla="*/ 15 h 660"/>
              <a:gd name="T42" fmla="*/ 0 w 510"/>
              <a:gd name="T43" fmla="*/ 545 h 660"/>
              <a:gd name="T44" fmla="*/ 30 w 510"/>
              <a:gd name="T45" fmla="*/ 545 h 660"/>
              <a:gd name="T46" fmla="*/ 30 w 510"/>
              <a:gd name="T47" fmla="*/ 30 h 660"/>
              <a:gd name="T48" fmla="*/ 300 w 510"/>
              <a:gd name="T49" fmla="*/ 30 h 660"/>
              <a:gd name="T50" fmla="*/ 300 w 510"/>
              <a:gd name="T51" fmla="*/ 195 h 660"/>
              <a:gd name="T52" fmla="*/ 300 w 510"/>
              <a:gd name="T53" fmla="*/ 198 h 660"/>
              <a:gd name="T54" fmla="*/ 301 w 510"/>
              <a:gd name="T55" fmla="*/ 201 h 660"/>
              <a:gd name="T56" fmla="*/ 302 w 510"/>
              <a:gd name="T57" fmla="*/ 205 h 660"/>
              <a:gd name="T58" fmla="*/ 305 w 510"/>
              <a:gd name="T59" fmla="*/ 207 h 660"/>
              <a:gd name="T60" fmla="*/ 307 w 510"/>
              <a:gd name="T61" fmla="*/ 208 h 660"/>
              <a:gd name="T62" fmla="*/ 309 w 510"/>
              <a:gd name="T63" fmla="*/ 209 h 660"/>
              <a:gd name="T64" fmla="*/ 312 w 510"/>
              <a:gd name="T65" fmla="*/ 210 h 660"/>
              <a:gd name="T66" fmla="*/ 315 w 510"/>
              <a:gd name="T67" fmla="*/ 210 h 660"/>
              <a:gd name="T68" fmla="*/ 480 w 510"/>
              <a:gd name="T69" fmla="*/ 210 h 660"/>
              <a:gd name="T70" fmla="*/ 480 w 510"/>
              <a:gd name="T71" fmla="*/ 630 h 660"/>
              <a:gd name="T72" fmla="*/ 135 w 510"/>
              <a:gd name="T73" fmla="*/ 630 h 660"/>
              <a:gd name="T74" fmla="*/ 135 w 510"/>
              <a:gd name="T75" fmla="*/ 660 h 660"/>
              <a:gd name="T76" fmla="*/ 495 w 510"/>
              <a:gd name="T77" fmla="*/ 660 h 660"/>
              <a:gd name="T78" fmla="*/ 498 w 510"/>
              <a:gd name="T79" fmla="*/ 660 h 660"/>
              <a:gd name="T80" fmla="*/ 501 w 510"/>
              <a:gd name="T81" fmla="*/ 659 h 660"/>
              <a:gd name="T82" fmla="*/ 504 w 510"/>
              <a:gd name="T83" fmla="*/ 658 h 660"/>
              <a:gd name="T84" fmla="*/ 506 w 510"/>
              <a:gd name="T85" fmla="*/ 657 h 660"/>
              <a:gd name="T86" fmla="*/ 508 w 510"/>
              <a:gd name="T87" fmla="*/ 655 h 660"/>
              <a:gd name="T88" fmla="*/ 509 w 510"/>
              <a:gd name="T89" fmla="*/ 652 h 660"/>
              <a:gd name="T90" fmla="*/ 510 w 510"/>
              <a:gd name="T91" fmla="*/ 649 h 660"/>
              <a:gd name="T92" fmla="*/ 510 w 510"/>
              <a:gd name="T93" fmla="*/ 645 h 660"/>
              <a:gd name="T94" fmla="*/ 510 w 510"/>
              <a:gd name="T95" fmla="*/ 195 h 660"/>
              <a:gd name="T96" fmla="*/ 510 w 510"/>
              <a:gd name="T97" fmla="*/ 193 h 660"/>
              <a:gd name="T98" fmla="*/ 509 w 510"/>
              <a:gd name="T99" fmla="*/ 191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0" h="660">
                <a:moveTo>
                  <a:pt x="330" y="53"/>
                </a:moveTo>
                <a:lnTo>
                  <a:pt x="459" y="180"/>
                </a:lnTo>
                <a:lnTo>
                  <a:pt x="330" y="180"/>
                </a:lnTo>
                <a:lnTo>
                  <a:pt x="330" y="53"/>
                </a:lnTo>
                <a:close/>
                <a:moveTo>
                  <a:pt x="509" y="191"/>
                </a:moveTo>
                <a:lnTo>
                  <a:pt x="508" y="187"/>
                </a:lnTo>
                <a:lnTo>
                  <a:pt x="506" y="185"/>
                </a:lnTo>
                <a:lnTo>
                  <a:pt x="326" y="4"/>
                </a:lnTo>
                <a:lnTo>
                  <a:pt x="323" y="3"/>
                </a:lnTo>
                <a:lnTo>
                  <a:pt x="321" y="1"/>
                </a:lnTo>
                <a:lnTo>
                  <a:pt x="317" y="1"/>
                </a:lnTo>
                <a:lnTo>
                  <a:pt x="315" y="0"/>
                </a:lnTo>
                <a:lnTo>
                  <a:pt x="15" y="0"/>
                </a:lnTo>
                <a:lnTo>
                  <a:pt x="11" y="0"/>
                </a:lnTo>
                <a:lnTo>
                  <a:pt x="8" y="1"/>
                </a:lnTo>
                <a:lnTo>
                  <a:pt x="6" y="3"/>
                </a:lnTo>
                <a:lnTo>
                  <a:pt x="4" y="4"/>
                </a:lnTo>
                <a:lnTo>
                  <a:pt x="2" y="7"/>
                </a:lnTo>
                <a:lnTo>
                  <a:pt x="1" y="10"/>
                </a:lnTo>
                <a:lnTo>
                  <a:pt x="0" y="12"/>
                </a:lnTo>
                <a:lnTo>
                  <a:pt x="0" y="15"/>
                </a:lnTo>
                <a:lnTo>
                  <a:pt x="0" y="545"/>
                </a:lnTo>
                <a:lnTo>
                  <a:pt x="30" y="545"/>
                </a:lnTo>
                <a:lnTo>
                  <a:pt x="30" y="30"/>
                </a:lnTo>
                <a:lnTo>
                  <a:pt x="300" y="30"/>
                </a:lnTo>
                <a:lnTo>
                  <a:pt x="300" y="195"/>
                </a:lnTo>
                <a:lnTo>
                  <a:pt x="300" y="198"/>
                </a:lnTo>
                <a:lnTo>
                  <a:pt x="301" y="201"/>
                </a:lnTo>
                <a:lnTo>
                  <a:pt x="302" y="205"/>
                </a:lnTo>
                <a:lnTo>
                  <a:pt x="305" y="207"/>
                </a:lnTo>
                <a:lnTo>
                  <a:pt x="307" y="208"/>
                </a:lnTo>
                <a:lnTo>
                  <a:pt x="309" y="209"/>
                </a:lnTo>
                <a:lnTo>
                  <a:pt x="312" y="210"/>
                </a:lnTo>
                <a:lnTo>
                  <a:pt x="315" y="210"/>
                </a:lnTo>
                <a:lnTo>
                  <a:pt x="480" y="210"/>
                </a:lnTo>
                <a:lnTo>
                  <a:pt x="480" y="630"/>
                </a:lnTo>
                <a:lnTo>
                  <a:pt x="135" y="630"/>
                </a:lnTo>
                <a:lnTo>
                  <a:pt x="135" y="660"/>
                </a:lnTo>
                <a:lnTo>
                  <a:pt x="495" y="660"/>
                </a:lnTo>
                <a:lnTo>
                  <a:pt x="498" y="660"/>
                </a:lnTo>
                <a:lnTo>
                  <a:pt x="501" y="659"/>
                </a:lnTo>
                <a:lnTo>
                  <a:pt x="504" y="658"/>
                </a:lnTo>
                <a:lnTo>
                  <a:pt x="506" y="657"/>
                </a:lnTo>
                <a:lnTo>
                  <a:pt x="508" y="655"/>
                </a:lnTo>
                <a:lnTo>
                  <a:pt x="509" y="652"/>
                </a:lnTo>
                <a:lnTo>
                  <a:pt x="510" y="649"/>
                </a:lnTo>
                <a:lnTo>
                  <a:pt x="510" y="645"/>
                </a:lnTo>
                <a:lnTo>
                  <a:pt x="510" y="195"/>
                </a:lnTo>
                <a:lnTo>
                  <a:pt x="510" y="193"/>
                </a:lnTo>
                <a:lnTo>
                  <a:pt x="509" y="1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97">
            <a:extLst>
              <a:ext uri="{FF2B5EF4-FFF2-40B4-BE49-F238E27FC236}">
                <a16:creationId xmlns="" xmlns:a16="http://schemas.microsoft.com/office/drawing/2014/main" id="{0614BF99-478E-4DFC-96E5-105585E17F16}"/>
              </a:ext>
            </a:extLst>
          </p:cNvPr>
          <p:cNvSpPr>
            <a:spLocks noEditPoints="1"/>
          </p:cNvSpPr>
          <p:nvPr/>
        </p:nvSpPr>
        <p:spPr bwMode="auto">
          <a:xfrm>
            <a:off x="6606427" y="2762325"/>
            <a:ext cx="460179" cy="167337"/>
          </a:xfrm>
          <a:custGeom>
            <a:avLst/>
            <a:gdLst>
              <a:gd name="T0" fmla="*/ 297 w 825"/>
              <a:gd name="T1" fmla="*/ 59 h 300"/>
              <a:gd name="T2" fmla="*/ 355 w 825"/>
              <a:gd name="T3" fmla="*/ 77 h 300"/>
              <a:gd name="T4" fmla="*/ 396 w 825"/>
              <a:gd name="T5" fmla="*/ 102 h 300"/>
              <a:gd name="T6" fmla="*/ 261 w 825"/>
              <a:gd name="T7" fmla="*/ 120 h 300"/>
              <a:gd name="T8" fmla="*/ 253 w 825"/>
              <a:gd name="T9" fmla="*/ 123 h 300"/>
              <a:gd name="T10" fmla="*/ 247 w 825"/>
              <a:gd name="T11" fmla="*/ 129 h 300"/>
              <a:gd name="T12" fmla="*/ 246 w 825"/>
              <a:gd name="T13" fmla="*/ 139 h 300"/>
              <a:gd name="T14" fmla="*/ 250 w 825"/>
              <a:gd name="T15" fmla="*/ 146 h 300"/>
              <a:gd name="T16" fmla="*/ 258 w 825"/>
              <a:gd name="T17" fmla="*/ 149 h 300"/>
              <a:gd name="T18" fmla="*/ 546 w 825"/>
              <a:gd name="T19" fmla="*/ 150 h 300"/>
              <a:gd name="T20" fmla="*/ 603 w 825"/>
              <a:gd name="T21" fmla="*/ 155 h 300"/>
              <a:gd name="T22" fmla="*/ 658 w 825"/>
              <a:gd name="T23" fmla="*/ 164 h 300"/>
              <a:gd name="T24" fmla="*/ 707 w 825"/>
              <a:gd name="T25" fmla="*/ 179 h 300"/>
              <a:gd name="T26" fmla="*/ 747 w 825"/>
              <a:gd name="T27" fmla="*/ 199 h 300"/>
              <a:gd name="T28" fmla="*/ 778 w 825"/>
              <a:gd name="T29" fmla="*/ 221 h 300"/>
              <a:gd name="T30" fmla="*/ 182 w 825"/>
              <a:gd name="T31" fmla="*/ 240 h 300"/>
              <a:gd name="T32" fmla="*/ 30 w 825"/>
              <a:gd name="T33" fmla="*/ 29 h 300"/>
              <a:gd name="T34" fmla="*/ 526 w 825"/>
              <a:gd name="T35" fmla="*/ 120 h 300"/>
              <a:gd name="T36" fmla="*/ 454 w 825"/>
              <a:gd name="T37" fmla="*/ 117 h 300"/>
              <a:gd name="T38" fmla="*/ 418 w 825"/>
              <a:gd name="T39" fmla="*/ 82 h 300"/>
              <a:gd name="T40" fmla="*/ 381 w 825"/>
              <a:gd name="T41" fmla="*/ 57 h 300"/>
              <a:gd name="T42" fmla="*/ 345 w 825"/>
              <a:gd name="T43" fmla="*/ 41 h 300"/>
              <a:gd name="T44" fmla="*/ 302 w 825"/>
              <a:gd name="T45" fmla="*/ 29 h 300"/>
              <a:gd name="T46" fmla="*/ 182 w 825"/>
              <a:gd name="T47" fmla="*/ 29 h 300"/>
              <a:gd name="T48" fmla="*/ 181 w 825"/>
              <a:gd name="T49" fmla="*/ 9 h 300"/>
              <a:gd name="T50" fmla="*/ 174 w 825"/>
              <a:gd name="T51" fmla="*/ 3 h 300"/>
              <a:gd name="T52" fmla="*/ 167 w 825"/>
              <a:gd name="T53" fmla="*/ 0 h 300"/>
              <a:gd name="T54" fmla="*/ 10 w 825"/>
              <a:gd name="T55" fmla="*/ 2 h 300"/>
              <a:gd name="T56" fmla="*/ 2 w 825"/>
              <a:gd name="T57" fmla="*/ 7 h 300"/>
              <a:gd name="T58" fmla="*/ 0 w 825"/>
              <a:gd name="T59" fmla="*/ 14 h 300"/>
              <a:gd name="T60" fmla="*/ 1 w 825"/>
              <a:gd name="T61" fmla="*/ 292 h 300"/>
              <a:gd name="T62" fmla="*/ 6 w 825"/>
              <a:gd name="T63" fmla="*/ 298 h 300"/>
              <a:gd name="T64" fmla="*/ 15 w 825"/>
              <a:gd name="T65" fmla="*/ 300 h 300"/>
              <a:gd name="T66" fmla="*/ 172 w 825"/>
              <a:gd name="T67" fmla="*/ 299 h 300"/>
              <a:gd name="T68" fmla="*/ 179 w 825"/>
              <a:gd name="T69" fmla="*/ 294 h 300"/>
              <a:gd name="T70" fmla="*/ 182 w 825"/>
              <a:gd name="T71" fmla="*/ 285 h 300"/>
              <a:gd name="T72" fmla="*/ 813 w 825"/>
              <a:gd name="T73" fmla="*/ 270 h 300"/>
              <a:gd name="T74" fmla="*/ 821 w 825"/>
              <a:gd name="T75" fmla="*/ 266 h 300"/>
              <a:gd name="T76" fmla="*/ 825 w 825"/>
              <a:gd name="T77" fmla="*/ 259 h 300"/>
              <a:gd name="T78" fmla="*/ 824 w 825"/>
              <a:gd name="T79" fmla="*/ 240 h 300"/>
              <a:gd name="T80" fmla="*/ 815 w 825"/>
              <a:gd name="T81" fmla="*/ 220 h 300"/>
              <a:gd name="T82" fmla="*/ 798 w 825"/>
              <a:gd name="T83" fmla="*/ 200 h 300"/>
              <a:gd name="T84" fmla="*/ 765 w 825"/>
              <a:gd name="T85" fmla="*/ 174 h 300"/>
              <a:gd name="T86" fmla="*/ 721 w 825"/>
              <a:gd name="T87" fmla="*/ 154 h 300"/>
              <a:gd name="T88" fmla="*/ 669 w 825"/>
              <a:gd name="T89" fmla="*/ 137 h 300"/>
              <a:gd name="T90" fmla="*/ 610 w 825"/>
              <a:gd name="T91" fmla="*/ 126 h 300"/>
              <a:gd name="T92" fmla="*/ 548 w 825"/>
              <a:gd name="T93" fmla="*/ 12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300">
                <a:moveTo>
                  <a:pt x="182" y="240"/>
                </a:moveTo>
                <a:lnTo>
                  <a:pt x="182" y="59"/>
                </a:lnTo>
                <a:lnTo>
                  <a:pt x="297" y="59"/>
                </a:lnTo>
                <a:lnTo>
                  <a:pt x="319" y="64"/>
                </a:lnTo>
                <a:lnTo>
                  <a:pt x="338" y="70"/>
                </a:lnTo>
                <a:lnTo>
                  <a:pt x="355" y="77"/>
                </a:lnTo>
                <a:lnTo>
                  <a:pt x="370" y="85"/>
                </a:lnTo>
                <a:lnTo>
                  <a:pt x="384" y="94"/>
                </a:lnTo>
                <a:lnTo>
                  <a:pt x="396" y="102"/>
                </a:lnTo>
                <a:lnTo>
                  <a:pt x="407" y="111"/>
                </a:lnTo>
                <a:lnTo>
                  <a:pt x="416" y="120"/>
                </a:lnTo>
                <a:lnTo>
                  <a:pt x="261" y="120"/>
                </a:lnTo>
                <a:lnTo>
                  <a:pt x="258" y="120"/>
                </a:lnTo>
                <a:lnTo>
                  <a:pt x="256" y="122"/>
                </a:lnTo>
                <a:lnTo>
                  <a:pt x="253" y="123"/>
                </a:lnTo>
                <a:lnTo>
                  <a:pt x="250" y="125"/>
                </a:lnTo>
                <a:lnTo>
                  <a:pt x="248" y="127"/>
                </a:lnTo>
                <a:lnTo>
                  <a:pt x="247" y="129"/>
                </a:lnTo>
                <a:lnTo>
                  <a:pt x="246" y="132"/>
                </a:lnTo>
                <a:lnTo>
                  <a:pt x="246" y="135"/>
                </a:lnTo>
                <a:lnTo>
                  <a:pt x="246" y="139"/>
                </a:lnTo>
                <a:lnTo>
                  <a:pt x="247" y="141"/>
                </a:lnTo>
                <a:lnTo>
                  <a:pt x="248" y="144"/>
                </a:lnTo>
                <a:lnTo>
                  <a:pt x="250" y="146"/>
                </a:lnTo>
                <a:lnTo>
                  <a:pt x="253" y="147"/>
                </a:lnTo>
                <a:lnTo>
                  <a:pt x="256" y="149"/>
                </a:lnTo>
                <a:lnTo>
                  <a:pt x="258" y="149"/>
                </a:lnTo>
                <a:lnTo>
                  <a:pt x="261" y="150"/>
                </a:lnTo>
                <a:lnTo>
                  <a:pt x="526" y="150"/>
                </a:lnTo>
                <a:lnTo>
                  <a:pt x="546" y="150"/>
                </a:lnTo>
                <a:lnTo>
                  <a:pt x="566" y="150"/>
                </a:lnTo>
                <a:lnTo>
                  <a:pt x="585" y="153"/>
                </a:lnTo>
                <a:lnTo>
                  <a:pt x="603" y="155"/>
                </a:lnTo>
                <a:lnTo>
                  <a:pt x="623" y="157"/>
                </a:lnTo>
                <a:lnTo>
                  <a:pt x="641" y="161"/>
                </a:lnTo>
                <a:lnTo>
                  <a:pt x="658" y="164"/>
                </a:lnTo>
                <a:lnTo>
                  <a:pt x="675" y="169"/>
                </a:lnTo>
                <a:lnTo>
                  <a:pt x="691" y="174"/>
                </a:lnTo>
                <a:lnTo>
                  <a:pt x="707" y="179"/>
                </a:lnTo>
                <a:lnTo>
                  <a:pt x="721" y="186"/>
                </a:lnTo>
                <a:lnTo>
                  <a:pt x="735" y="192"/>
                </a:lnTo>
                <a:lnTo>
                  <a:pt x="747" y="199"/>
                </a:lnTo>
                <a:lnTo>
                  <a:pt x="759" y="205"/>
                </a:lnTo>
                <a:lnTo>
                  <a:pt x="768" y="212"/>
                </a:lnTo>
                <a:lnTo>
                  <a:pt x="778" y="221"/>
                </a:lnTo>
                <a:lnTo>
                  <a:pt x="786" y="231"/>
                </a:lnTo>
                <a:lnTo>
                  <a:pt x="792" y="240"/>
                </a:lnTo>
                <a:lnTo>
                  <a:pt x="182" y="240"/>
                </a:lnTo>
                <a:close/>
                <a:moveTo>
                  <a:pt x="152" y="270"/>
                </a:moveTo>
                <a:lnTo>
                  <a:pt x="30" y="270"/>
                </a:lnTo>
                <a:lnTo>
                  <a:pt x="30" y="29"/>
                </a:lnTo>
                <a:lnTo>
                  <a:pt x="152" y="29"/>
                </a:lnTo>
                <a:lnTo>
                  <a:pt x="152" y="270"/>
                </a:lnTo>
                <a:close/>
                <a:moveTo>
                  <a:pt x="526" y="120"/>
                </a:moveTo>
                <a:lnTo>
                  <a:pt x="458" y="120"/>
                </a:lnTo>
                <a:lnTo>
                  <a:pt x="456" y="118"/>
                </a:lnTo>
                <a:lnTo>
                  <a:pt x="454" y="117"/>
                </a:lnTo>
                <a:lnTo>
                  <a:pt x="445" y="107"/>
                </a:lnTo>
                <a:lnTo>
                  <a:pt x="432" y="95"/>
                </a:lnTo>
                <a:lnTo>
                  <a:pt x="418" y="82"/>
                </a:lnTo>
                <a:lnTo>
                  <a:pt x="401" y="69"/>
                </a:lnTo>
                <a:lnTo>
                  <a:pt x="392" y="63"/>
                </a:lnTo>
                <a:lnTo>
                  <a:pt x="381" y="57"/>
                </a:lnTo>
                <a:lnTo>
                  <a:pt x="369" y="51"/>
                </a:lnTo>
                <a:lnTo>
                  <a:pt x="357" y="46"/>
                </a:lnTo>
                <a:lnTo>
                  <a:pt x="345" y="41"/>
                </a:lnTo>
                <a:lnTo>
                  <a:pt x="331" y="37"/>
                </a:lnTo>
                <a:lnTo>
                  <a:pt x="317" y="33"/>
                </a:lnTo>
                <a:lnTo>
                  <a:pt x="302" y="29"/>
                </a:lnTo>
                <a:lnTo>
                  <a:pt x="300" y="29"/>
                </a:lnTo>
                <a:lnTo>
                  <a:pt x="299" y="29"/>
                </a:lnTo>
                <a:lnTo>
                  <a:pt x="182" y="29"/>
                </a:lnTo>
                <a:lnTo>
                  <a:pt x="182" y="14"/>
                </a:lnTo>
                <a:lnTo>
                  <a:pt x="181" y="12"/>
                </a:lnTo>
                <a:lnTo>
                  <a:pt x="181" y="9"/>
                </a:lnTo>
                <a:lnTo>
                  <a:pt x="179" y="7"/>
                </a:lnTo>
                <a:lnTo>
                  <a:pt x="178" y="5"/>
                </a:lnTo>
                <a:lnTo>
                  <a:pt x="174" y="3"/>
                </a:lnTo>
                <a:lnTo>
                  <a:pt x="172" y="2"/>
                </a:lnTo>
                <a:lnTo>
                  <a:pt x="169" y="1"/>
                </a:lnTo>
                <a:lnTo>
                  <a:pt x="167" y="0"/>
                </a:lnTo>
                <a:lnTo>
                  <a:pt x="15" y="0"/>
                </a:lnTo>
                <a:lnTo>
                  <a:pt x="12" y="1"/>
                </a:lnTo>
                <a:lnTo>
                  <a:pt x="10" y="2"/>
                </a:lnTo>
                <a:lnTo>
                  <a:pt x="6" y="3"/>
                </a:lnTo>
                <a:lnTo>
                  <a:pt x="4" y="5"/>
                </a:lnTo>
                <a:lnTo>
                  <a:pt x="2" y="7"/>
                </a:lnTo>
                <a:lnTo>
                  <a:pt x="1" y="9"/>
                </a:lnTo>
                <a:lnTo>
                  <a:pt x="0" y="12"/>
                </a:lnTo>
                <a:lnTo>
                  <a:pt x="0" y="14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2" y="294"/>
                </a:lnTo>
                <a:lnTo>
                  <a:pt x="4" y="296"/>
                </a:lnTo>
                <a:lnTo>
                  <a:pt x="6" y="298"/>
                </a:lnTo>
                <a:lnTo>
                  <a:pt x="10" y="299"/>
                </a:lnTo>
                <a:lnTo>
                  <a:pt x="12" y="300"/>
                </a:lnTo>
                <a:lnTo>
                  <a:pt x="15" y="300"/>
                </a:lnTo>
                <a:lnTo>
                  <a:pt x="167" y="300"/>
                </a:lnTo>
                <a:lnTo>
                  <a:pt x="169" y="300"/>
                </a:lnTo>
                <a:lnTo>
                  <a:pt x="172" y="299"/>
                </a:lnTo>
                <a:lnTo>
                  <a:pt x="174" y="298"/>
                </a:lnTo>
                <a:lnTo>
                  <a:pt x="178" y="296"/>
                </a:lnTo>
                <a:lnTo>
                  <a:pt x="179" y="294"/>
                </a:lnTo>
                <a:lnTo>
                  <a:pt x="181" y="292"/>
                </a:lnTo>
                <a:lnTo>
                  <a:pt x="181" y="288"/>
                </a:lnTo>
                <a:lnTo>
                  <a:pt x="182" y="285"/>
                </a:lnTo>
                <a:lnTo>
                  <a:pt x="182" y="270"/>
                </a:lnTo>
                <a:lnTo>
                  <a:pt x="810" y="270"/>
                </a:lnTo>
                <a:lnTo>
                  <a:pt x="813" y="270"/>
                </a:lnTo>
                <a:lnTo>
                  <a:pt x="816" y="269"/>
                </a:lnTo>
                <a:lnTo>
                  <a:pt x="819" y="268"/>
                </a:lnTo>
                <a:lnTo>
                  <a:pt x="821" y="266"/>
                </a:lnTo>
                <a:lnTo>
                  <a:pt x="823" y="264"/>
                </a:lnTo>
                <a:lnTo>
                  <a:pt x="824" y="262"/>
                </a:lnTo>
                <a:lnTo>
                  <a:pt x="825" y="259"/>
                </a:lnTo>
                <a:lnTo>
                  <a:pt x="825" y="255"/>
                </a:lnTo>
                <a:lnTo>
                  <a:pt x="825" y="248"/>
                </a:lnTo>
                <a:lnTo>
                  <a:pt x="824" y="240"/>
                </a:lnTo>
                <a:lnTo>
                  <a:pt x="822" y="234"/>
                </a:lnTo>
                <a:lnTo>
                  <a:pt x="819" y="226"/>
                </a:lnTo>
                <a:lnTo>
                  <a:pt x="815" y="220"/>
                </a:lnTo>
                <a:lnTo>
                  <a:pt x="810" y="214"/>
                </a:lnTo>
                <a:lnTo>
                  <a:pt x="805" y="206"/>
                </a:lnTo>
                <a:lnTo>
                  <a:pt x="798" y="200"/>
                </a:lnTo>
                <a:lnTo>
                  <a:pt x="789" y="191"/>
                </a:lnTo>
                <a:lnTo>
                  <a:pt x="778" y="183"/>
                </a:lnTo>
                <a:lnTo>
                  <a:pt x="765" y="174"/>
                </a:lnTo>
                <a:lnTo>
                  <a:pt x="751" y="166"/>
                </a:lnTo>
                <a:lnTo>
                  <a:pt x="737" y="160"/>
                </a:lnTo>
                <a:lnTo>
                  <a:pt x="721" y="154"/>
                </a:lnTo>
                <a:lnTo>
                  <a:pt x="705" y="147"/>
                </a:lnTo>
                <a:lnTo>
                  <a:pt x="687" y="142"/>
                </a:lnTo>
                <a:lnTo>
                  <a:pt x="669" y="137"/>
                </a:lnTo>
                <a:lnTo>
                  <a:pt x="649" y="132"/>
                </a:lnTo>
                <a:lnTo>
                  <a:pt x="630" y="129"/>
                </a:lnTo>
                <a:lnTo>
                  <a:pt x="610" y="126"/>
                </a:lnTo>
                <a:lnTo>
                  <a:pt x="590" y="124"/>
                </a:lnTo>
                <a:lnTo>
                  <a:pt x="569" y="122"/>
                </a:lnTo>
                <a:lnTo>
                  <a:pt x="548" y="120"/>
                </a:lnTo>
                <a:lnTo>
                  <a:pt x="526" y="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Прямоугольник 44"/>
          <p:cNvSpPr/>
          <p:nvPr/>
        </p:nvSpPr>
        <p:spPr>
          <a:xfrm>
            <a:off x="7427361" y="4316389"/>
            <a:ext cx="52591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ln w="0"/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оциально-ответственная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организация, осуществляющая подготовку лидеров для среды с возрастающей неопределенностью</a:t>
            </a:r>
            <a:endParaRPr lang="ru-RU" sz="1800" dirty="0">
              <a:ln w="0"/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89198" y="5662829"/>
            <a:ext cx="51355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179388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Креатор новой экосистемы и инфраструктуры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393484" y="3236358"/>
            <a:ext cx="914345" cy="9215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Freeform 296">
            <a:extLst>
              <a:ext uri="{FF2B5EF4-FFF2-40B4-BE49-F238E27FC236}">
                <a16:creationId xmlns="" xmlns:a16="http://schemas.microsoft.com/office/drawing/2014/main" id="{086B59CC-1E11-45B4-A80A-177D1503243A}"/>
              </a:ext>
            </a:extLst>
          </p:cNvPr>
          <p:cNvSpPr>
            <a:spLocks noEditPoints="1"/>
          </p:cNvSpPr>
          <p:nvPr/>
        </p:nvSpPr>
        <p:spPr bwMode="auto">
          <a:xfrm>
            <a:off x="6823966" y="3435370"/>
            <a:ext cx="284473" cy="368142"/>
          </a:xfrm>
          <a:custGeom>
            <a:avLst/>
            <a:gdLst>
              <a:gd name="T0" fmla="*/ 330 w 510"/>
              <a:gd name="T1" fmla="*/ 53 h 660"/>
              <a:gd name="T2" fmla="*/ 459 w 510"/>
              <a:gd name="T3" fmla="*/ 180 h 660"/>
              <a:gd name="T4" fmla="*/ 330 w 510"/>
              <a:gd name="T5" fmla="*/ 180 h 660"/>
              <a:gd name="T6" fmla="*/ 330 w 510"/>
              <a:gd name="T7" fmla="*/ 53 h 660"/>
              <a:gd name="T8" fmla="*/ 509 w 510"/>
              <a:gd name="T9" fmla="*/ 191 h 660"/>
              <a:gd name="T10" fmla="*/ 508 w 510"/>
              <a:gd name="T11" fmla="*/ 187 h 660"/>
              <a:gd name="T12" fmla="*/ 506 w 510"/>
              <a:gd name="T13" fmla="*/ 185 h 660"/>
              <a:gd name="T14" fmla="*/ 326 w 510"/>
              <a:gd name="T15" fmla="*/ 4 h 660"/>
              <a:gd name="T16" fmla="*/ 323 w 510"/>
              <a:gd name="T17" fmla="*/ 3 h 660"/>
              <a:gd name="T18" fmla="*/ 321 w 510"/>
              <a:gd name="T19" fmla="*/ 1 h 660"/>
              <a:gd name="T20" fmla="*/ 317 w 510"/>
              <a:gd name="T21" fmla="*/ 1 h 660"/>
              <a:gd name="T22" fmla="*/ 315 w 510"/>
              <a:gd name="T23" fmla="*/ 0 h 660"/>
              <a:gd name="T24" fmla="*/ 15 w 510"/>
              <a:gd name="T25" fmla="*/ 0 h 660"/>
              <a:gd name="T26" fmla="*/ 11 w 510"/>
              <a:gd name="T27" fmla="*/ 0 h 660"/>
              <a:gd name="T28" fmla="*/ 8 w 510"/>
              <a:gd name="T29" fmla="*/ 1 h 660"/>
              <a:gd name="T30" fmla="*/ 6 w 510"/>
              <a:gd name="T31" fmla="*/ 3 h 660"/>
              <a:gd name="T32" fmla="*/ 4 w 510"/>
              <a:gd name="T33" fmla="*/ 4 h 660"/>
              <a:gd name="T34" fmla="*/ 2 w 510"/>
              <a:gd name="T35" fmla="*/ 7 h 660"/>
              <a:gd name="T36" fmla="*/ 1 w 510"/>
              <a:gd name="T37" fmla="*/ 10 h 660"/>
              <a:gd name="T38" fmla="*/ 0 w 510"/>
              <a:gd name="T39" fmla="*/ 12 h 660"/>
              <a:gd name="T40" fmla="*/ 0 w 510"/>
              <a:gd name="T41" fmla="*/ 15 h 660"/>
              <a:gd name="T42" fmla="*/ 0 w 510"/>
              <a:gd name="T43" fmla="*/ 545 h 660"/>
              <a:gd name="T44" fmla="*/ 30 w 510"/>
              <a:gd name="T45" fmla="*/ 545 h 660"/>
              <a:gd name="T46" fmla="*/ 30 w 510"/>
              <a:gd name="T47" fmla="*/ 30 h 660"/>
              <a:gd name="T48" fmla="*/ 300 w 510"/>
              <a:gd name="T49" fmla="*/ 30 h 660"/>
              <a:gd name="T50" fmla="*/ 300 w 510"/>
              <a:gd name="T51" fmla="*/ 195 h 660"/>
              <a:gd name="T52" fmla="*/ 300 w 510"/>
              <a:gd name="T53" fmla="*/ 198 h 660"/>
              <a:gd name="T54" fmla="*/ 301 w 510"/>
              <a:gd name="T55" fmla="*/ 201 h 660"/>
              <a:gd name="T56" fmla="*/ 302 w 510"/>
              <a:gd name="T57" fmla="*/ 205 h 660"/>
              <a:gd name="T58" fmla="*/ 305 w 510"/>
              <a:gd name="T59" fmla="*/ 207 h 660"/>
              <a:gd name="T60" fmla="*/ 307 w 510"/>
              <a:gd name="T61" fmla="*/ 208 h 660"/>
              <a:gd name="T62" fmla="*/ 309 w 510"/>
              <a:gd name="T63" fmla="*/ 209 h 660"/>
              <a:gd name="T64" fmla="*/ 312 w 510"/>
              <a:gd name="T65" fmla="*/ 210 h 660"/>
              <a:gd name="T66" fmla="*/ 315 w 510"/>
              <a:gd name="T67" fmla="*/ 210 h 660"/>
              <a:gd name="T68" fmla="*/ 480 w 510"/>
              <a:gd name="T69" fmla="*/ 210 h 660"/>
              <a:gd name="T70" fmla="*/ 480 w 510"/>
              <a:gd name="T71" fmla="*/ 630 h 660"/>
              <a:gd name="T72" fmla="*/ 135 w 510"/>
              <a:gd name="T73" fmla="*/ 630 h 660"/>
              <a:gd name="T74" fmla="*/ 135 w 510"/>
              <a:gd name="T75" fmla="*/ 660 h 660"/>
              <a:gd name="T76" fmla="*/ 495 w 510"/>
              <a:gd name="T77" fmla="*/ 660 h 660"/>
              <a:gd name="T78" fmla="*/ 498 w 510"/>
              <a:gd name="T79" fmla="*/ 660 h 660"/>
              <a:gd name="T80" fmla="*/ 501 w 510"/>
              <a:gd name="T81" fmla="*/ 659 h 660"/>
              <a:gd name="T82" fmla="*/ 504 w 510"/>
              <a:gd name="T83" fmla="*/ 658 h 660"/>
              <a:gd name="T84" fmla="*/ 506 w 510"/>
              <a:gd name="T85" fmla="*/ 657 h 660"/>
              <a:gd name="T86" fmla="*/ 508 w 510"/>
              <a:gd name="T87" fmla="*/ 655 h 660"/>
              <a:gd name="T88" fmla="*/ 509 w 510"/>
              <a:gd name="T89" fmla="*/ 652 h 660"/>
              <a:gd name="T90" fmla="*/ 510 w 510"/>
              <a:gd name="T91" fmla="*/ 649 h 660"/>
              <a:gd name="T92" fmla="*/ 510 w 510"/>
              <a:gd name="T93" fmla="*/ 645 h 660"/>
              <a:gd name="T94" fmla="*/ 510 w 510"/>
              <a:gd name="T95" fmla="*/ 195 h 660"/>
              <a:gd name="T96" fmla="*/ 510 w 510"/>
              <a:gd name="T97" fmla="*/ 193 h 660"/>
              <a:gd name="T98" fmla="*/ 509 w 510"/>
              <a:gd name="T99" fmla="*/ 191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0" h="660">
                <a:moveTo>
                  <a:pt x="330" y="53"/>
                </a:moveTo>
                <a:lnTo>
                  <a:pt x="459" y="180"/>
                </a:lnTo>
                <a:lnTo>
                  <a:pt x="330" y="180"/>
                </a:lnTo>
                <a:lnTo>
                  <a:pt x="330" y="53"/>
                </a:lnTo>
                <a:close/>
                <a:moveTo>
                  <a:pt x="509" y="191"/>
                </a:moveTo>
                <a:lnTo>
                  <a:pt x="508" y="187"/>
                </a:lnTo>
                <a:lnTo>
                  <a:pt x="506" y="185"/>
                </a:lnTo>
                <a:lnTo>
                  <a:pt x="326" y="4"/>
                </a:lnTo>
                <a:lnTo>
                  <a:pt x="323" y="3"/>
                </a:lnTo>
                <a:lnTo>
                  <a:pt x="321" y="1"/>
                </a:lnTo>
                <a:lnTo>
                  <a:pt x="317" y="1"/>
                </a:lnTo>
                <a:lnTo>
                  <a:pt x="315" y="0"/>
                </a:lnTo>
                <a:lnTo>
                  <a:pt x="15" y="0"/>
                </a:lnTo>
                <a:lnTo>
                  <a:pt x="11" y="0"/>
                </a:lnTo>
                <a:lnTo>
                  <a:pt x="8" y="1"/>
                </a:lnTo>
                <a:lnTo>
                  <a:pt x="6" y="3"/>
                </a:lnTo>
                <a:lnTo>
                  <a:pt x="4" y="4"/>
                </a:lnTo>
                <a:lnTo>
                  <a:pt x="2" y="7"/>
                </a:lnTo>
                <a:lnTo>
                  <a:pt x="1" y="10"/>
                </a:lnTo>
                <a:lnTo>
                  <a:pt x="0" y="12"/>
                </a:lnTo>
                <a:lnTo>
                  <a:pt x="0" y="15"/>
                </a:lnTo>
                <a:lnTo>
                  <a:pt x="0" y="545"/>
                </a:lnTo>
                <a:lnTo>
                  <a:pt x="30" y="545"/>
                </a:lnTo>
                <a:lnTo>
                  <a:pt x="30" y="30"/>
                </a:lnTo>
                <a:lnTo>
                  <a:pt x="300" y="30"/>
                </a:lnTo>
                <a:lnTo>
                  <a:pt x="300" y="195"/>
                </a:lnTo>
                <a:lnTo>
                  <a:pt x="300" y="198"/>
                </a:lnTo>
                <a:lnTo>
                  <a:pt x="301" y="201"/>
                </a:lnTo>
                <a:lnTo>
                  <a:pt x="302" y="205"/>
                </a:lnTo>
                <a:lnTo>
                  <a:pt x="305" y="207"/>
                </a:lnTo>
                <a:lnTo>
                  <a:pt x="307" y="208"/>
                </a:lnTo>
                <a:lnTo>
                  <a:pt x="309" y="209"/>
                </a:lnTo>
                <a:lnTo>
                  <a:pt x="312" y="210"/>
                </a:lnTo>
                <a:lnTo>
                  <a:pt x="315" y="210"/>
                </a:lnTo>
                <a:lnTo>
                  <a:pt x="480" y="210"/>
                </a:lnTo>
                <a:lnTo>
                  <a:pt x="480" y="630"/>
                </a:lnTo>
                <a:lnTo>
                  <a:pt x="135" y="630"/>
                </a:lnTo>
                <a:lnTo>
                  <a:pt x="135" y="660"/>
                </a:lnTo>
                <a:lnTo>
                  <a:pt x="495" y="660"/>
                </a:lnTo>
                <a:lnTo>
                  <a:pt x="498" y="660"/>
                </a:lnTo>
                <a:lnTo>
                  <a:pt x="501" y="659"/>
                </a:lnTo>
                <a:lnTo>
                  <a:pt x="504" y="658"/>
                </a:lnTo>
                <a:lnTo>
                  <a:pt x="506" y="657"/>
                </a:lnTo>
                <a:lnTo>
                  <a:pt x="508" y="655"/>
                </a:lnTo>
                <a:lnTo>
                  <a:pt x="509" y="652"/>
                </a:lnTo>
                <a:lnTo>
                  <a:pt x="510" y="649"/>
                </a:lnTo>
                <a:lnTo>
                  <a:pt x="510" y="645"/>
                </a:lnTo>
                <a:lnTo>
                  <a:pt x="510" y="195"/>
                </a:lnTo>
                <a:lnTo>
                  <a:pt x="510" y="193"/>
                </a:lnTo>
                <a:lnTo>
                  <a:pt x="509" y="1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97">
            <a:extLst>
              <a:ext uri="{FF2B5EF4-FFF2-40B4-BE49-F238E27FC236}">
                <a16:creationId xmlns="" xmlns:a16="http://schemas.microsoft.com/office/drawing/2014/main" id="{0614BF99-478E-4DFC-96E5-105585E17F16}"/>
              </a:ext>
            </a:extLst>
          </p:cNvPr>
          <p:cNvSpPr>
            <a:spLocks noEditPoints="1"/>
          </p:cNvSpPr>
          <p:nvPr/>
        </p:nvSpPr>
        <p:spPr bwMode="auto">
          <a:xfrm>
            <a:off x="6606427" y="3770045"/>
            <a:ext cx="460179" cy="167337"/>
          </a:xfrm>
          <a:custGeom>
            <a:avLst/>
            <a:gdLst>
              <a:gd name="T0" fmla="*/ 297 w 825"/>
              <a:gd name="T1" fmla="*/ 59 h 300"/>
              <a:gd name="T2" fmla="*/ 355 w 825"/>
              <a:gd name="T3" fmla="*/ 77 h 300"/>
              <a:gd name="T4" fmla="*/ 396 w 825"/>
              <a:gd name="T5" fmla="*/ 102 h 300"/>
              <a:gd name="T6" fmla="*/ 261 w 825"/>
              <a:gd name="T7" fmla="*/ 120 h 300"/>
              <a:gd name="T8" fmla="*/ 253 w 825"/>
              <a:gd name="T9" fmla="*/ 123 h 300"/>
              <a:gd name="T10" fmla="*/ 247 w 825"/>
              <a:gd name="T11" fmla="*/ 129 h 300"/>
              <a:gd name="T12" fmla="*/ 246 w 825"/>
              <a:gd name="T13" fmla="*/ 139 h 300"/>
              <a:gd name="T14" fmla="*/ 250 w 825"/>
              <a:gd name="T15" fmla="*/ 146 h 300"/>
              <a:gd name="T16" fmla="*/ 258 w 825"/>
              <a:gd name="T17" fmla="*/ 149 h 300"/>
              <a:gd name="T18" fmla="*/ 546 w 825"/>
              <a:gd name="T19" fmla="*/ 150 h 300"/>
              <a:gd name="T20" fmla="*/ 603 w 825"/>
              <a:gd name="T21" fmla="*/ 155 h 300"/>
              <a:gd name="T22" fmla="*/ 658 w 825"/>
              <a:gd name="T23" fmla="*/ 164 h 300"/>
              <a:gd name="T24" fmla="*/ 707 w 825"/>
              <a:gd name="T25" fmla="*/ 179 h 300"/>
              <a:gd name="T26" fmla="*/ 747 w 825"/>
              <a:gd name="T27" fmla="*/ 199 h 300"/>
              <a:gd name="T28" fmla="*/ 778 w 825"/>
              <a:gd name="T29" fmla="*/ 221 h 300"/>
              <a:gd name="T30" fmla="*/ 182 w 825"/>
              <a:gd name="T31" fmla="*/ 240 h 300"/>
              <a:gd name="T32" fmla="*/ 30 w 825"/>
              <a:gd name="T33" fmla="*/ 29 h 300"/>
              <a:gd name="T34" fmla="*/ 526 w 825"/>
              <a:gd name="T35" fmla="*/ 120 h 300"/>
              <a:gd name="T36" fmla="*/ 454 w 825"/>
              <a:gd name="T37" fmla="*/ 117 h 300"/>
              <a:gd name="T38" fmla="*/ 418 w 825"/>
              <a:gd name="T39" fmla="*/ 82 h 300"/>
              <a:gd name="T40" fmla="*/ 381 w 825"/>
              <a:gd name="T41" fmla="*/ 57 h 300"/>
              <a:gd name="T42" fmla="*/ 345 w 825"/>
              <a:gd name="T43" fmla="*/ 41 h 300"/>
              <a:gd name="T44" fmla="*/ 302 w 825"/>
              <a:gd name="T45" fmla="*/ 29 h 300"/>
              <a:gd name="T46" fmla="*/ 182 w 825"/>
              <a:gd name="T47" fmla="*/ 29 h 300"/>
              <a:gd name="T48" fmla="*/ 181 w 825"/>
              <a:gd name="T49" fmla="*/ 9 h 300"/>
              <a:gd name="T50" fmla="*/ 174 w 825"/>
              <a:gd name="T51" fmla="*/ 3 h 300"/>
              <a:gd name="T52" fmla="*/ 167 w 825"/>
              <a:gd name="T53" fmla="*/ 0 h 300"/>
              <a:gd name="T54" fmla="*/ 10 w 825"/>
              <a:gd name="T55" fmla="*/ 2 h 300"/>
              <a:gd name="T56" fmla="*/ 2 w 825"/>
              <a:gd name="T57" fmla="*/ 7 h 300"/>
              <a:gd name="T58" fmla="*/ 0 w 825"/>
              <a:gd name="T59" fmla="*/ 14 h 300"/>
              <a:gd name="T60" fmla="*/ 1 w 825"/>
              <a:gd name="T61" fmla="*/ 292 h 300"/>
              <a:gd name="T62" fmla="*/ 6 w 825"/>
              <a:gd name="T63" fmla="*/ 298 h 300"/>
              <a:gd name="T64" fmla="*/ 15 w 825"/>
              <a:gd name="T65" fmla="*/ 300 h 300"/>
              <a:gd name="T66" fmla="*/ 172 w 825"/>
              <a:gd name="T67" fmla="*/ 299 h 300"/>
              <a:gd name="T68" fmla="*/ 179 w 825"/>
              <a:gd name="T69" fmla="*/ 294 h 300"/>
              <a:gd name="T70" fmla="*/ 182 w 825"/>
              <a:gd name="T71" fmla="*/ 285 h 300"/>
              <a:gd name="T72" fmla="*/ 813 w 825"/>
              <a:gd name="T73" fmla="*/ 270 h 300"/>
              <a:gd name="T74" fmla="*/ 821 w 825"/>
              <a:gd name="T75" fmla="*/ 266 h 300"/>
              <a:gd name="T76" fmla="*/ 825 w 825"/>
              <a:gd name="T77" fmla="*/ 259 h 300"/>
              <a:gd name="T78" fmla="*/ 824 w 825"/>
              <a:gd name="T79" fmla="*/ 240 h 300"/>
              <a:gd name="T80" fmla="*/ 815 w 825"/>
              <a:gd name="T81" fmla="*/ 220 h 300"/>
              <a:gd name="T82" fmla="*/ 798 w 825"/>
              <a:gd name="T83" fmla="*/ 200 h 300"/>
              <a:gd name="T84" fmla="*/ 765 w 825"/>
              <a:gd name="T85" fmla="*/ 174 h 300"/>
              <a:gd name="T86" fmla="*/ 721 w 825"/>
              <a:gd name="T87" fmla="*/ 154 h 300"/>
              <a:gd name="T88" fmla="*/ 669 w 825"/>
              <a:gd name="T89" fmla="*/ 137 h 300"/>
              <a:gd name="T90" fmla="*/ 610 w 825"/>
              <a:gd name="T91" fmla="*/ 126 h 300"/>
              <a:gd name="T92" fmla="*/ 548 w 825"/>
              <a:gd name="T93" fmla="*/ 12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300">
                <a:moveTo>
                  <a:pt x="182" y="240"/>
                </a:moveTo>
                <a:lnTo>
                  <a:pt x="182" y="59"/>
                </a:lnTo>
                <a:lnTo>
                  <a:pt x="297" y="59"/>
                </a:lnTo>
                <a:lnTo>
                  <a:pt x="319" y="64"/>
                </a:lnTo>
                <a:lnTo>
                  <a:pt x="338" y="70"/>
                </a:lnTo>
                <a:lnTo>
                  <a:pt x="355" y="77"/>
                </a:lnTo>
                <a:lnTo>
                  <a:pt x="370" y="85"/>
                </a:lnTo>
                <a:lnTo>
                  <a:pt x="384" y="94"/>
                </a:lnTo>
                <a:lnTo>
                  <a:pt x="396" y="102"/>
                </a:lnTo>
                <a:lnTo>
                  <a:pt x="407" y="111"/>
                </a:lnTo>
                <a:lnTo>
                  <a:pt x="416" y="120"/>
                </a:lnTo>
                <a:lnTo>
                  <a:pt x="261" y="120"/>
                </a:lnTo>
                <a:lnTo>
                  <a:pt x="258" y="120"/>
                </a:lnTo>
                <a:lnTo>
                  <a:pt x="256" y="122"/>
                </a:lnTo>
                <a:lnTo>
                  <a:pt x="253" y="123"/>
                </a:lnTo>
                <a:lnTo>
                  <a:pt x="250" y="125"/>
                </a:lnTo>
                <a:lnTo>
                  <a:pt x="248" y="127"/>
                </a:lnTo>
                <a:lnTo>
                  <a:pt x="247" y="129"/>
                </a:lnTo>
                <a:lnTo>
                  <a:pt x="246" y="132"/>
                </a:lnTo>
                <a:lnTo>
                  <a:pt x="246" y="135"/>
                </a:lnTo>
                <a:lnTo>
                  <a:pt x="246" y="139"/>
                </a:lnTo>
                <a:lnTo>
                  <a:pt x="247" y="141"/>
                </a:lnTo>
                <a:lnTo>
                  <a:pt x="248" y="144"/>
                </a:lnTo>
                <a:lnTo>
                  <a:pt x="250" y="146"/>
                </a:lnTo>
                <a:lnTo>
                  <a:pt x="253" y="147"/>
                </a:lnTo>
                <a:lnTo>
                  <a:pt x="256" y="149"/>
                </a:lnTo>
                <a:lnTo>
                  <a:pt x="258" y="149"/>
                </a:lnTo>
                <a:lnTo>
                  <a:pt x="261" y="150"/>
                </a:lnTo>
                <a:lnTo>
                  <a:pt x="526" y="150"/>
                </a:lnTo>
                <a:lnTo>
                  <a:pt x="546" y="150"/>
                </a:lnTo>
                <a:lnTo>
                  <a:pt x="566" y="150"/>
                </a:lnTo>
                <a:lnTo>
                  <a:pt x="585" y="153"/>
                </a:lnTo>
                <a:lnTo>
                  <a:pt x="603" y="155"/>
                </a:lnTo>
                <a:lnTo>
                  <a:pt x="623" y="157"/>
                </a:lnTo>
                <a:lnTo>
                  <a:pt x="641" y="161"/>
                </a:lnTo>
                <a:lnTo>
                  <a:pt x="658" y="164"/>
                </a:lnTo>
                <a:lnTo>
                  <a:pt x="675" y="169"/>
                </a:lnTo>
                <a:lnTo>
                  <a:pt x="691" y="174"/>
                </a:lnTo>
                <a:lnTo>
                  <a:pt x="707" y="179"/>
                </a:lnTo>
                <a:lnTo>
                  <a:pt x="721" y="186"/>
                </a:lnTo>
                <a:lnTo>
                  <a:pt x="735" y="192"/>
                </a:lnTo>
                <a:lnTo>
                  <a:pt x="747" y="199"/>
                </a:lnTo>
                <a:lnTo>
                  <a:pt x="759" y="205"/>
                </a:lnTo>
                <a:lnTo>
                  <a:pt x="768" y="212"/>
                </a:lnTo>
                <a:lnTo>
                  <a:pt x="778" y="221"/>
                </a:lnTo>
                <a:lnTo>
                  <a:pt x="786" y="231"/>
                </a:lnTo>
                <a:lnTo>
                  <a:pt x="792" y="240"/>
                </a:lnTo>
                <a:lnTo>
                  <a:pt x="182" y="240"/>
                </a:lnTo>
                <a:close/>
                <a:moveTo>
                  <a:pt x="152" y="270"/>
                </a:moveTo>
                <a:lnTo>
                  <a:pt x="30" y="270"/>
                </a:lnTo>
                <a:lnTo>
                  <a:pt x="30" y="29"/>
                </a:lnTo>
                <a:lnTo>
                  <a:pt x="152" y="29"/>
                </a:lnTo>
                <a:lnTo>
                  <a:pt x="152" y="270"/>
                </a:lnTo>
                <a:close/>
                <a:moveTo>
                  <a:pt x="526" y="120"/>
                </a:moveTo>
                <a:lnTo>
                  <a:pt x="458" y="120"/>
                </a:lnTo>
                <a:lnTo>
                  <a:pt x="456" y="118"/>
                </a:lnTo>
                <a:lnTo>
                  <a:pt x="454" y="117"/>
                </a:lnTo>
                <a:lnTo>
                  <a:pt x="445" y="107"/>
                </a:lnTo>
                <a:lnTo>
                  <a:pt x="432" y="95"/>
                </a:lnTo>
                <a:lnTo>
                  <a:pt x="418" y="82"/>
                </a:lnTo>
                <a:lnTo>
                  <a:pt x="401" y="69"/>
                </a:lnTo>
                <a:lnTo>
                  <a:pt x="392" y="63"/>
                </a:lnTo>
                <a:lnTo>
                  <a:pt x="381" y="57"/>
                </a:lnTo>
                <a:lnTo>
                  <a:pt x="369" y="51"/>
                </a:lnTo>
                <a:lnTo>
                  <a:pt x="357" y="46"/>
                </a:lnTo>
                <a:lnTo>
                  <a:pt x="345" y="41"/>
                </a:lnTo>
                <a:lnTo>
                  <a:pt x="331" y="37"/>
                </a:lnTo>
                <a:lnTo>
                  <a:pt x="317" y="33"/>
                </a:lnTo>
                <a:lnTo>
                  <a:pt x="302" y="29"/>
                </a:lnTo>
                <a:lnTo>
                  <a:pt x="300" y="29"/>
                </a:lnTo>
                <a:lnTo>
                  <a:pt x="299" y="29"/>
                </a:lnTo>
                <a:lnTo>
                  <a:pt x="182" y="29"/>
                </a:lnTo>
                <a:lnTo>
                  <a:pt x="182" y="14"/>
                </a:lnTo>
                <a:lnTo>
                  <a:pt x="181" y="12"/>
                </a:lnTo>
                <a:lnTo>
                  <a:pt x="181" y="9"/>
                </a:lnTo>
                <a:lnTo>
                  <a:pt x="179" y="7"/>
                </a:lnTo>
                <a:lnTo>
                  <a:pt x="178" y="5"/>
                </a:lnTo>
                <a:lnTo>
                  <a:pt x="174" y="3"/>
                </a:lnTo>
                <a:lnTo>
                  <a:pt x="172" y="2"/>
                </a:lnTo>
                <a:lnTo>
                  <a:pt x="169" y="1"/>
                </a:lnTo>
                <a:lnTo>
                  <a:pt x="167" y="0"/>
                </a:lnTo>
                <a:lnTo>
                  <a:pt x="15" y="0"/>
                </a:lnTo>
                <a:lnTo>
                  <a:pt x="12" y="1"/>
                </a:lnTo>
                <a:lnTo>
                  <a:pt x="10" y="2"/>
                </a:lnTo>
                <a:lnTo>
                  <a:pt x="6" y="3"/>
                </a:lnTo>
                <a:lnTo>
                  <a:pt x="4" y="5"/>
                </a:lnTo>
                <a:lnTo>
                  <a:pt x="2" y="7"/>
                </a:lnTo>
                <a:lnTo>
                  <a:pt x="1" y="9"/>
                </a:lnTo>
                <a:lnTo>
                  <a:pt x="0" y="12"/>
                </a:lnTo>
                <a:lnTo>
                  <a:pt x="0" y="14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2" y="294"/>
                </a:lnTo>
                <a:lnTo>
                  <a:pt x="4" y="296"/>
                </a:lnTo>
                <a:lnTo>
                  <a:pt x="6" y="298"/>
                </a:lnTo>
                <a:lnTo>
                  <a:pt x="10" y="299"/>
                </a:lnTo>
                <a:lnTo>
                  <a:pt x="12" y="300"/>
                </a:lnTo>
                <a:lnTo>
                  <a:pt x="15" y="300"/>
                </a:lnTo>
                <a:lnTo>
                  <a:pt x="167" y="300"/>
                </a:lnTo>
                <a:lnTo>
                  <a:pt x="169" y="300"/>
                </a:lnTo>
                <a:lnTo>
                  <a:pt x="172" y="299"/>
                </a:lnTo>
                <a:lnTo>
                  <a:pt x="174" y="298"/>
                </a:lnTo>
                <a:lnTo>
                  <a:pt x="178" y="296"/>
                </a:lnTo>
                <a:lnTo>
                  <a:pt x="179" y="294"/>
                </a:lnTo>
                <a:lnTo>
                  <a:pt x="181" y="292"/>
                </a:lnTo>
                <a:lnTo>
                  <a:pt x="181" y="288"/>
                </a:lnTo>
                <a:lnTo>
                  <a:pt x="182" y="285"/>
                </a:lnTo>
                <a:lnTo>
                  <a:pt x="182" y="270"/>
                </a:lnTo>
                <a:lnTo>
                  <a:pt x="810" y="270"/>
                </a:lnTo>
                <a:lnTo>
                  <a:pt x="813" y="270"/>
                </a:lnTo>
                <a:lnTo>
                  <a:pt x="816" y="269"/>
                </a:lnTo>
                <a:lnTo>
                  <a:pt x="819" y="268"/>
                </a:lnTo>
                <a:lnTo>
                  <a:pt x="821" y="266"/>
                </a:lnTo>
                <a:lnTo>
                  <a:pt x="823" y="264"/>
                </a:lnTo>
                <a:lnTo>
                  <a:pt x="824" y="262"/>
                </a:lnTo>
                <a:lnTo>
                  <a:pt x="825" y="259"/>
                </a:lnTo>
                <a:lnTo>
                  <a:pt x="825" y="255"/>
                </a:lnTo>
                <a:lnTo>
                  <a:pt x="825" y="248"/>
                </a:lnTo>
                <a:lnTo>
                  <a:pt x="824" y="240"/>
                </a:lnTo>
                <a:lnTo>
                  <a:pt x="822" y="234"/>
                </a:lnTo>
                <a:lnTo>
                  <a:pt x="819" y="226"/>
                </a:lnTo>
                <a:lnTo>
                  <a:pt x="815" y="220"/>
                </a:lnTo>
                <a:lnTo>
                  <a:pt x="810" y="214"/>
                </a:lnTo>
                <a:lnTo>
                  <a:pt x="805" y="206"/>
                </a:lnTo>
                <a:lnTo>
                  <a:pt x="798" y="200"/>
                </a:lnTo>
                <a:lnTo>
                  <a:pt x="789" y="191"/>
                </a:lnTo>
                <a:lnTo>
                  <a:pt x="778" y="183"/>
                </a:lnTo>
                <a:lnTo>
                  <a:pt x="765" y="174"/>
                </a:lnTo>
                <a:lnTo>
                  <a:pt x="751" y="166"/>
                </a:lnTo>
                <a:lnTo>
                  <a:pt x="737" y="160"/>
                </a:lnTo>
                <a:lnTo>
                  <a:pt x="721" y="154"/>
                </a:lnTo>
                <a:lnTo>
                  <a:pt x="705" y="147"/>
                </a:lnTo>
                <a:lnTo>
                  <a:pt x="687" y="142"/>
                </a:lnTo>
                <a:lnTo>
                  <a:pt x="669" y="137"/>
                </a:lnTo>
                <a:lnTo>
                  <a:pt x="649" y="132"/>
                </a:lnTo>
                <a:lnTo>
                  <a:pt x="630" y="129"/>
                </a:lnTo>
                <a:lnTo>
                  <a:pt x="610" y="126"/>
                </a:lnTo>
                <a:lnTo>
                  <a:pt x="590" y="124"/>
                </a:lnTo>
                <a:lnTo>
                  <a:pt x="569" y="122"/>
                </a:lnTo>
                <a:lnTo>
                  <a:pt x="548" y="120"/>
                </a:lnTo>
                <a:lnTo>
                  <a:pt x="526" y="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440075" y="4293433"/>
            <a:ext cx="914345" cy="9215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Freeform 296">
            <a:extLst>
              <a:ext uri="{FF2B5EF4-FFF2-40B4-BE49-F238E27FC236}">
                <a16:creationId xmlns="" xmlns:a16="http://schemas.microsoft.com/office/drawing/2014/main" id="{086B59CC-1E11-45B4-A80A-177D1503243A}"/>
              </a:ext>
            </a:extLst>
          </p:cNvPr>
          <p:cNvSpPr>
            <a:spLocks noEditPoints="1"/>
          </p:cNvSpPr>
          <p:nvPr/>
        </p:nvSpPr>
        <p:spPr bwMode="auto">
          <a:xfrm>
            <a:off x="6870557" y="4492445"/>
            <a:ext cx="284473" cy="368142"/>
          </a:xfrm>
          <a:custGeom>
            <a:avLst/>
            <a:gdLst>
              <a:gd name="T0" fmla="*/ 330 w 510"/>
              <a:gd name="T1" fmla="*/ 53 h 660"/>
              <a:gd name="T2" fmla="*/ 459 w 510"/>
              <a:gd name="T3" fmla="*/ 180 h 660"/>
              <a:gd name="T4" fmla="*/ 330 w 510"/>
              <a:gd name="T5" fmla="*/ 180 h 660"/>
              <a:gd name="T6" fmla="*/ 330 w 510"/>
              <a:gd name="T7" fmla="*/ 53 h 660"/>
              <a:gd name="T8" fmla="*/ 509 w 510"/>
              <a:gd name="T9" fmla="*/ 191 h 660"/>
              <a:gd name="T10" fmla="*/ 508 w 510"/>
              <a:gd name="T11" fmla="*/ 187 h 660"/>
              <a:gd name="T12" fmla="*/ 506 w 510"/>
              <a:gd name="T13" fmla="*/ 185 h 660"/>
              <a:gd name="T14" fmla="*/ 326 w 510"/>
              <a:gd name="T15" fmla="*/ 4 h 660"/>
              <a:gd name="T16" fmla="*/ 323 w 510"/>
              <a:gd name="T17" fmla="*/ 3 h 660"/>
              <a:gd name="T18" fmla="*/ 321 w 510"/>
              <a:gd name="T19" fmla="*/ 1 h 660"/>
              <a:gd name="T20" fmla="*/ 317 w 510"/>
              <a:gd name="T21" fmla="*/ 1 h 660"/>
              <a:gd name="T22" fmla="*/ 315 w 510"/>
              <a:gd name="T23" fmla="*/ 0 h 660"/>
              <a:gd name="T24" fmla="*/ 15 w 510"/>
              <a:gd name="T25" fmla="*/ 0 h 660"/>
              <a:gd name="T26" fmla="*/ 11 w 510"/>
              <a:gd name="T27" fmla="*/ 0 h 660"/>
              <a:gd name="T28" fmla="*/ 8 w 510"/>
              <a:gd name="T29" fmla="*/ 1 h 660"/>
              <a:gd name="T30" fmla="*/ 6 w 510"/>
              <a:gd name="T31" fmla="*/ 3 h 660"/>
              <a:gd name="T32" fmla="*/ 4 w 510"/>
              <a:gd name="T33" fmla="*/ 4 h 660"/>
              <a:gd name="T34" fmla="*/ 2 w 510"/>
              <a:gd name="T35" fmla="*/ 7 h 660"/>
              <a:gd name="T36" fmla="*/ 1 w 510"/>
              <a:gd name="T37" fmla="*/ 10 h 660"/>
              <a:gd name="T38" fmla="*/ 0 w 510"/>
              <a:gd name="T39" fmla="*/ 12 h 660"/>
              <a:gd name="T40" fmla="*/ 0 w 510"/>
              <a:gd name="T41" fmla="*/ 15 h 660"/>
              <a:gd name="T42" fmla="*/ 0 w 510"/>
              <a:gd name="T43" fmla="*/ 545 h 660"/>
              <a:gd name="T44" fmla="*/ 30 w 510"/>
              <a:gd name="T45" fmla="*/ 545 h 660"/>
              <a:gd name="T46" fmla="*/ 30 w 510"/>
              <a:gd name="T47" fmla="*/ 30 h 660"/>
              <a:gd name="T48" fmla="*/ 300 w 510"/>
              <a:gd name="T49" fmla="*/ 30 h 660"/>
              <a:gd name="T50" fmla="*/ 300 w 510"/>
              <a:gd name="T51" fmla="*/ 195 h 660"/>
              <a:gd name="T52" fmla="*/ 300 w 510"/>
              <a:gd name="T53" fmla="*/ 198 h 660"/>
              <a:gd name="T54" fmla="*/ 301 w 510"/>
              <a:gd name="T55" fmla="*/ 201 h 660"/>
              <a:gd name="T56" fmla="*/ 302 w 510"/>
              <a:gd name="T57" fmla="*/ 205 h 660"/>
              <a:gd name="T58" fmla="*/ 305 w 510"/>
              <a:gd name="T59" fmla="*/ 207 h 660"/>
              <a:gd name="T60" fmla="*/ 307 w 510"/>
              <a:gd name="T61" fmla="*/ 208 h 660"/>
              <a:gd name="T62" fmla="*/ 309 w 510"/>
              <a:gd name="T63" fmla="*/ 209 h 660"/>
              <a:gd name="T64" fmla="*/ 312 w 510"/>
              <a:gd name="T65" fmla="*/ 210 h 660"/>
              <a:gd name="T66" fmla="*/ 315 w 510"/>
              <a:gd name="T67" fmla="*/ 210 h 660"/>
              <a:gd name="T68" fmla="*/ 480 w 510"/>
              <a:gd name="T69" fmla="*/ 210 h 660"/>
              <a:gd name="T70" fmla="*/ 480 w 510"/>
              <a:gd name="T71" fmla="*/ 630 h 660"/>
              <a:gd name="T72" fmla="*/ 135 w 510"/>
              <a:gd name="T73" fmla="*/ 630 h 660"/>
              <a:gd name="T74" fmla="*/ 135 w 510"/>
              <a:gd name="T75" fmla="*/ 660 h 660"/>
              <a:gd name="T76" fmla="*/ 495 w 510"/>
              <a:gd name="T77" fmla="*/ 660 h 660"/>
              <a:gd name="T78" fmla="*/ 498 w 510"/>
              <a:gd name="T79" fmla="*/ 660 h 660"/>
              <a:gd name="T80" fmla="*/ 501 w 510"/>
              <a:gd name="T81" fmla="*/ 659 h 660"/>
              <a:gd name="T82" fmla="*/ 504 w 510"/>
              <a:gd name="T83" fmla="*/ 658 h 660"/>
              <a:gd name="T84" fmla="*/ 506 w 510"/>
              <a:gd name="T85" fmla="*/ 657 h 660"/>
              <a:gd name="T86" fmla="*/ 508 w 510"/>
              <a:gd name="T87" fmla="*/ 655 h 660"/>
              <a:gd name="T88" fmla="*/ 509 w 510"/>
              <a:gd name="T89" fmla="*/ 652 h 660"/>
              <a:gd name="T90" fmla="*/ 510 w 510"/>
              <a:gd name="T91" fmla="*/ 649 h 660"/>
              <a:gd name="T92" fmla="*/ 510 w 510"/>
              <a:gd name="T93" fmla="*/ 645 h 660"/>
              <a:gd name="T94" fmla="*/ 510 w 510"/>
              <a:gd name="T95" fmla="*/ 195 h 660"/>
              <a:gd name="T96" fmla="*/ 510 w 510"/>
              <a:gd name="T97" fmla="*/ 193 h 660"/>
              <a:gd name="T98" fmla="*/ 509 w 510"/>
              <a:gd name="T99" fmla="*/ 191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0" h="660">
                <a:moveTo>
                  <a:pt x="330" y="53"/>
                </a:moveTo>
                <a:lnTo>
                  <a:pt x="459" y="180"/>
                </a:lnTo>
                <a:lnTo>
                  <a:pt x="330" y="180"/>
                </a:lnTo>
                <a:lnTo>
                  <a:pt x="330" y="53"/>
                </a:lnTo>
                <a:close/>
                <a:moveTo>
                  <a:pt x="509" y="191"/>
                </a:moveTo>
                <a:lnTo>
                  <a:pt x="508" y="187"/>
                </a:lnTo>
                <a:lnTo>
                  <a:pt x="506" y="185"/>
                </a:lnTo>
                <a:lnTo>
                  <a:pt x="326" y="4"/>
                </a:lnTo>
                <a:lnTo>
                  <a:pt x="323" y="3"/>
                </a:lnTo>
                <a:lnTo>
                  <a:pt x="321" y="1"/>
                </a:lnTo>
                <a:lnTo>
                  <a:pt x="317" y="1"/>
                </a:lnTo>
                <a:lnTo>
                  <a:pt x="315" y="0"/>
                </a:lnTo>
                <a:lnTo>
                  <a:pt x="15" y="0"/>
                </a:lnTo>
                <a:lnTo>
                  <a:pt x="11" y="0"/>
                </a:lnTo>
                <a:lnTo>
                  <a:pt x="8" y="1"/>
                </a:lnTo>
                <a:lnTo>
                  <a:pt x="6" y="3"/>
                </a:lnTo>
                <a:lnTo>
                  <a:pt x="4" y="4"/>
                </a:lnTo>
                <a:lnTo>
                  <a:pt x="2" y="7"/>
                </a:lnTo>
                <a:lnTo>
                  <a:pt x="1" y="10"/>
                </a:lnTo>
                <a:lnTo>
                  <a:pt x="0" y="12"/>
                </a:lnTo>
                <a:lnTo>
                  <a:pt x="0" y="15"/>
                </a:lnTo>
                <a:lnTo>
                  <a:pt x="0" y="545"/>
                </a:lnTo>
                <a:lnTo>
                  <a:pt x="30" y="545"/>
                </a:lnTo>
                <a:lnTo>
                  <a:pt x="30" y="30"/>
                </a:lnTo>
                <a:lnTo>
                  <a:pt x="300" y="30"/>
                </a:lnTo>
                <a:lnTo>
                  <a:pt x="300" y="195"/>
                </a:lnTo>
                <a:lnTo>
                  <a:pt x="300" y="198"/>
                </a:lnTo>
                <a:lnTo>
                  <a:pt x="301" y="201"/>
                </a:lnTo>
                <a:lnTo>
                  <a:pt x="302" y="205"/>
                </a:lnTo>
                <a:lnTo>
                  <a:pt x="305" y="207"/>
                </a:lnTo>
                <a:lnTo>
                  <a:pt x="307" y="208"/>
                </a:lnTo>
                <a:lnTo>
                  <a:pt x="309" y="209"/>
                </a:lnTo>
                <a:lnTo>
                  <a:pt x="312" y="210"/>
                </a:lnTo>
                <a:lnTo>
                  <a:pt x="315" y="210"/>
                </a:lnTo>
                <a:lnTo>
                  <a:pt x="480" y="210"/>
                </a:lnTo>
                <a:lnTo>
                  <a:pt x="480" y="630"/>
                </a:lnTo>
                <a:lnTo>
                  <a:pt x="135" y="630"/>
                </a:lnTo>
                <a:lnTo>
                  <a:pt x="135" y="660"/>
                </a:lnTo>
                <a:lnTo>
                  <a:pt x="495" y="660"/>
                </a:lnTo>
                <a:lnTo>
                  <a:pt x="498" y="660"/>
                </a:lnTo>
                <a:lnTo>
                  <a:pt x="501" y="659"/>
                </a:lnTo>
                <a:lnTo>
                  <a:pt x="504" y="658"/>
                </a:lnTo>
                <a:lnTo>
                  <a:pt x="506" y="657"/>
                </a:lnTo>
                <a:lnTo>
                  <a:pt x="508" y="655"/>
                </a:lnTo>
                <a:lnTo>
                  <a:pt x="509" y="652"/>
                </a:lnTo>
                <a:lnTo>
                  <a:pt x="510" y="649"/>
                </a:lnTo>
                <a:lnTo>
                  <a:pt x="510" y="645"/>
                </a:lnTo>
                <a:lnTo>
                  <a:pt x="510" y="195"/>
                </a:lnTo>
                <a:lnTo>
                  <a:pt x="510" y="193"/>
                </a:lnTo>
                <a:lnTo>
                  <a:pt x="509" y="1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97">
            <a:extLst>
              <a:ext uri="{FF2B5EF4-FFF2-40B4-BE49-F238E27FC236}">
                <a16:creationId xmlns="" xmlns:a16="http://schemas.microsoft.com/office/drawing/2014/main" id="{0614BF99-478E-4DFC-96E5-105585E17F16}"/>
              </a:ext>
            </a:extLst>
          </p:cNvPr>
          <p:cNvSpPr>
            <a:spLocks noEditPoints="1"/>
          </p:cNvSpPr>
          <p:nvPr/>
        </p:nvSpPr>
        <p:spPr bwMode="auto">
          <a:xfrm>
            <a:off x="6653018" y="4827120"/>
            <a:ext cx="460179" cy="167337"/>
          </a:xfrm>
          <a:custGeom>
            <a:avLst/>
            <a:gdLst>
              <a:gd name="T0" fmla="*/ 297 w 825"/>
              <a:gd name="T1" fmla="*/ 59 h 300"/>
              <a:gd name="T2" fmla="*/ 355 w 825"/>
              <a:gd name="T3" fmla="*/ 77 h 300"/>
              <a:gd name="T4" fmla="*/ 396 w 825"/>
              <a:gd name="T5" fmla="*/ 102 h 300"/>
              <a:gd name="T6" fmla="*/ 261 w 825"/>
              <a:gd name="T7" fmla="*/ 120 h 300"/>
              <a:gd name="T8" fmla="*/ 253 w 825"/>
              <a:gd name="T9" fmla="*/ 123 h 300"/>
              <a:gd name="T10" fmla="*/ 247 w 825"/>
              <a:gd name="T11" fmla="*/ 129 h 300"/>
              <a:gd name="T12" fmla="*/ 246 w 825"/>
              <a:gd name="T13" fmla="*/ 139 h 300"/>
              <a:gd name="T14" fmla="*/ 250 w 825"/>
              <a:gd name="T15" fmla="*/ 146 h 300"/>
              <a:gd name="T16" fmla="*/ 258 w 825"/>
              <a:gd name="T17" fmla="*/ 149 h 300"/>
              <a:gd name="T18" fmla="*/ 546 w 825"/>
              <a:gd name="T19" fmla="*/ 150 h 300"/>
              <a:gd name="T20" fmla="*/ 603 w 825"/>
              <a:gd name="T21" fmla="*/ 155 h 300"/>
              <a:gd name="T22" fmla="*/ 658 w 825"/>
              <a:gd name="T23" fmla="*/ 164 h 300"/>
              <a:gd name="T24" fmla="*/ 707 w 825"/>
              <a:gd name="T25" fmla="*/ 179 h 300"/>
              <a:gd name="T26" fmla="*/ 747 w 825"/>
              <a:gd name="T27" fmla="*/ 199 h 300"/>
              <a:gd name="T28" fmla="*/ 778 w 825"/>
              <a:gd name="T29" fmla="*/ 221 h 300"/>
              <a:gd name="T30" fmla="*/ 182 w 825"/>
              <a:gd name="T31" fmla="*/ 240 h 300"/>
              <a:gd name="T32" fmla="*/ 30 w 825"/>
              <a:gd name="T33" fmla="*/ 29 h 300"/>
              <a:gd name="T34" fmla="*/ 526 w 825"/>
              <a:gd name="T35" fmla="*/ 120 h 300"/>
              <a:gd name="T36" fmla="*/ 454 w 825"/>
              <a:gd name="T37" fmla="*/ 117 h 300"/>
              <a:gd name="T38" fmla="*/ 418 w 825"/>
              <a:gd name="T39" fmla="*/ 82 h 300"/>
              <a:gd name="T40" fmla="*/ 381 w 825"/>
              <a:gd name="T41" fmla="*/ 57 h 300"/>
              <a:gd name="T42" fmla="*/ 345 w 825"/>
              <a:gd name="T43" fmla="*/ 41 h 300"/>
              <a:gd name="T44" fmla="*/ 302 w 825"/>
              <a:gd name="T45" fmla="*/ 29 h 300"/>
              <a:gd name="T46" fmla="*/ 182 w 825"/>
              <a:gd name="T47" fmla="*/ 29 h 300"/>
              <a:gd name="T48" fmla="*/ 181 w 825"/>
              <a:gd name="T49" fmla="*/ 9 h 300"/>
              <a:gd name="T50" fmla="*/ 174 w 825"/>
              <a:gd name="T51" fmla="*/ 3 h 300"/>
              <a:gd name="T52" fmla="*/ 167 w 825"/>
              <a:gd name="T53" fmla="*/ 0 h 300"/>
              <a:gd name="T54" fmla="*/ 10 w 825"/>
              <a:gd name="T55" fmla="*/ 2 h 300"/>
              <a:gd name="T56" fmla="*/ 2 w 825"/>
              <a:gd name="T57" fmla="*/ 7 h 300"/>
              <a:gd name="T58" fmla="*/ 0 w 825"/>
              <a:gd name="T59" fmla="*/ 14 h 300"/>
              <a:gd name="T60" fmla="*/ 1 w 825"/>
              <a:gd name="T61" fmla="*/ 292 h 300"/>
              <a:gd name="T62" fmla="*/ 6 w 825"/>
              <a:gd name="T63" fmla="*/ 298 h 300"/>
              <a:gd name="T64" fmla="*/ 15 w 825"/>
              <a:gd name="T65" fmla="*/ 300 h 300"/>
              <a:gd name="T66" fmla="*/ 172 w 825"/>
              <a:gd name="T67" fmla="*/ 299 h 300"/>
              <a:gd name="T68" fmla="*/ 179 w 825"/>
              <a:gd name="T69" fmla="*/ 294 h 300"/>
              <a:gd name="T70" fmla="*/ 182 w 825"/>
              <a:gd name="T71" fmla="*/ 285 h 300"/>
              <a:gd name="T72" fmla="*/ 813 w 825"/>
              <a:gd name="T73" fmla="*/ 270 h 300"/>
              <a:gd name="T74" fmla="*/ 821 w 825"/>
              <a:gd name="T75" fmla="*/ 266 h 300"/>
              <a:gd name="T76" fmla="*/ 825 w 825"/>
              <a:gd name="T77" fmla="*/ 259 h 300"/>
              <a:gd name="T78" fmla="*/ 824 w 825"/>
              <a:gd name="T79" fmla="*/ 240 h 300"/>
              <a:gd name="T80" fmla="*/ 815 w 825"/>
              <a:gd name="T81" fmla="*/ 220 h 300"/>
              <a:gd name="T82" fmla="*/ 798 w 825"/>
              <a:gd name="T83" fmla="*/ 200 h 300"/>
              <a:gd name="T84" fmla="*/ 765 w 825"/>
              <a:gd name="T85" fmla="*/ 174 h 300"/>
              <a:gd name="T86" fmla="*/ 721 w 825"/>
              <a:gd name="T87" fmla="*/ 154 h 300"/>
              <a:gd name="T88" fmla="*/ 669 w 825"/>
              <a:gd name="T89" fmla="*/ 137 h 300"/>
              <a:gd name="T90" fmla="*/ 610 w 825"/>
              <a:gd name="T91" fmla="*/ 126 h 300"/>
              <a:gd name="T92" fmla="*/ 548 w 825"/>
              <a:gd name="T93" fmla="*/ 12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300">
                <a:moveTo>
                  <a:pt x="182" y="240"/>
                </a:moveTo>
                <a:lnTo>
                  <a:pt x="182" y="59"/>
                </a:lnTo>
                <a:lnTo>
                  <a:pt x="297" y="59"/>
                </a:lnTo>
                <a:lnTo>
                  <a:pt x="319" y="64"/>
                </a:lnTo>
                <a:lnTo>
                  <a:pt x="338" y="70"/>
                </a:lnTo>
                <a:lnTo>
                  <a:pt x="355" y="77"/>
                </a:lnTo>
                <a:lnTo>
                  <a:pt x="370" y="85"/>
                </a:lnTo>
                <a:lnTo>
                  <a:pt x="384" y="94"/>
                </a:lnTo>
                <a:lnTo>
                  <a:pt x="396" y="102"/>
                </a:lnTo>
                <a:lnTo>
                  <a:pt x="407" y="111"/>
                </a:lnTo>
                <a:lnTo>
                  <a:pt x="416" y="120"/>
                </a:lnTo>
                <a:lnTo>
                  <a:pt x="261" y="120"/>
                </a:lnTo>
                <a:lnTo>
                  <a:pt x="258" y="120"/>
                </a:lnTo>
                <a:lnTo>
                  <a:pt x="256" y="122"/>
                </a:lnTo>
                <a:lnTo>
                  <a:pt x="253" y="123"/>
                </a:lnTo>
                <a:lnTo>
                  <a:pt x="250" y="125"/>
                </a:lnTo>
                <a:lnTo>
                  <a:pt x="248" y="127"/>
                </a:lnTo>
                <a:lnTo>
                  <a:pt x="247" y="129"/>
                </a:lnTo>
                <a:lnTo>
                  <a:pt x="246" y="132"/>
                </a:lnTo>
                <a:lnTo>
                  <a:pt x="246" y="135"/>
                </a:lnTo>
                <a:lnTo>
                  <a:pt x="246" y="139"/>
                </a:lnTo>
                <a:lnTo>
                  <a:pt x="247" y="141"/>
                </a:lnTo>
                <a:lnTo>
                  <a:pt x="248" y="144"/>
                </a:lnTo>
                <a:lnTo>
                  <a:pt x="250" y="146"/>
                </a:lnTo>
                <a:lnTo>
                  <a:pt x="253" y="147"/>
                </a:lnTo>
                <a:lnTo>
                  <a:pt x="256" y="149"/>
                </a:lnTo>
                <a:lnTo>
                  <a:pt x="258" y="149"/>
                </a:lnTo>
                <a:lnTo>
                  <a:pt x="261" y="150"/>
                </a:lnTo>
                <a:lnTo>
                  <a:pt x="526" y="150"/>
                </a:lnTo>
                <a:lnTo>
                  <a:pt x="546" y="150"/>
                </a:lnTo>
                <a:lnTo>
                  <a:pt x="566" y="150"/>
                </a:lnTo>
                <a:lnTo>
                  <a:pt x="585" y="153"/>
                </a:lnTo>
                <a:lnTo>
                  <a:pt x="603" y="155"/>
                </a:lnTo>
                <a:lnTo>
                  <a:pt x="623" y="157"/>
                </a:lnTo>
                <a:lnTo>
                  <a:pt x="641" y="161"/>
                </a:lnTo>
                <a:lnTo>
                  <a:pt x="658" y="164"/>
                </a:lnTo>
                <a:lnTo>
                  <a:pt x="675" y="169"/>
                </a:lnTo>
                <a:lnTo>
                  <a:pt x="691" y="174"/>
                </a:lnTo>
                <a:lnTo>
                  <a:pt x="707" y="179"/>
                </a:lnTo>
                <a:lnTo>
                  <a:pt x="721" y="186"/>
                </a:lnTo>
                <a:lnTo>
                  <a:pt x="735" y="192"/>
                </a:lnTo>
                <a:lnTo>
                  <a:pt x="747" y="199"/>
                </a:lnTo>
                <a:lnTo>
                  <a:pt x="759" y="205"/>
                </a:lnTo>
                <a:lnTo>
                  <a:pt x="768" y="212"/>
                </a:lnTo>
                <a:lnTo>
                  <a:pt x="778" y="221"/>
                </a:lnTo>
                <a:lnTo>
                  <a:pt x="786" y="231"/>
                </a:lnTo>
                <a:lnTo>
                  <a:pt x="792" y="240"/>
                </a:lnTo>
                <a:lnTo>
                  <a:pt x="182" y="240"/>
                </a:lnTo>
                <a:close/>
                <a:moveTo>
                  <a:pt x="152" y="270"/>
                </a:moveTo>
                <a:lnTo>
                  <a:pt x="30" y="270"/>
                </a:lnTo>
                <a:lnTo>
                  <a:pt x="30" y="29"/>
                </a:lnTo>
                <a:lnTo>
                  <a:pt x="152" y="29"/>
                </a:lnTo>
                <a:lnTo>
                  <a:pt x="152" y="270"/>
                </a:lnTo>
                <a:close/>
                <a:moveTo>
                  <a:pt x="526" y="120"/>
                </a:moveTo>
                <a:lnTo>
                  <a:pt x="458" y="120"/>
                </a:lnTo>
                <a:lnTo>
                  <a:pt x="456" y="118"/>
                </a:lnTo>
                <a:lnTo>
                  <a:pt x="454" y="117"/>
                </a:lnTo>
                <a:lnTo>
                  <a:pt x="445" y="107"/>
                </a:lnTo>
                <a:lnTo>
                  <a:pt x="432" y="95"/>
                </a:lnTo>
                <a:lnTo>
                  <a:pt x="418" y="82"/>
                </a:lnTo>
                <a:lnTo>
                  <a:pt x="401" y="69"/>
                </a:lnTo>
                <a:lnTo>
                  <a:pt x="392" y="63"/>
                </a:lnTo>
                <a:lnTo>
                  <a:pt x="381" y="57"/>
                </a:lnTo>
                <a:lnTo>
                  <a:pt x="369" y="51"/>
                </a:lnTo>
                <a:lnTo>
                  <a:pt x="357" y="46"/>
                </a:lnTo>
                <a:lnTo>
                  <a:pt x="345" y="41"/>
                </a:lnTo>
                <a:lnTo>
                  <a:pt x="331" y="37"/>
                </a:lnTo>
                <a:lnTo>
                  <a:pt x="317" y="33"/>
                </a:lnTo>
                <a:lnTo>
                  <a:pt x="302" y="29"/>
                </a:lnTo>
                <a:lnTo>
                  <a:pt x="300" y="29"/>
                </a:lnTo>
                <a:lnTo>
                  <a:pt x="299" y="29"/>
                </a:lnTo>
                <a:lnTo>
                  <a:pt x="182" y="29"/>
                </a:lnTo>
                <a:lnTo>
                  <a:pt x="182" y="14"/>
                </a:lnTo>
                <a:lnTo>
                  <a:pt x="181" y="12"/>
                </a:lnTo>
                <a:lnTo>
                  <a:pt x="181" y="9"/>
                </a:lnTo>
                <a:lnTo>
                  <a:pt x="179" y="7"/>
                </a:lnTo>
                <a:lnTo>
                  <a:pt x="178" y="5"/>
                </a:lnTo>
                <a:lnTo>
                  <a:pt x="174" y="3"/>
                </a:lnTo>
                <a:lnTo>
                  <a:pt x="172" y="2"/>
                </a:lnTo>
                <a:lnTo>
                  <a:pt x="169" y="1"/>
                </a:lnTo>
                <a:lnTo>
                  <a:pt x="167" y="0"/>
                </a:lnTo>
                <a:lnTo>
                  <a:pt x="15" y="0"/>
                </a:lnTo>
                <a:lnTo>
                  <a:pt x="12" y="1"/>
                </a:lnTo>
                <a:lnTo>
                  <a:pt x="10" y="2"/>
                </a:lnTo>
                <a:lnTo>
                  <a:pt x="6" y="3"/>
                </a:lnTo>
                <a:lnTo>
                  <a:pt x="4" y="5"/>
                </a:lnTo>
                <a:lnTo>
                  <a:pt x="2" y="7"/>
                </a:lnTo>
                <a:lnTo>
                  <a:pt x="1" y="9"/>
                </a:lnTo>
                <a:lnTo>
                  <a:pt x="0" y="12"/>
                </a:lnTo>
                <a:lnTo>
                  <a:pt x="0" y="14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2" y="294"/>
                </a:lnTo>
                <a:lnTo>
                  <a:pt x="4" y="296"/>
                </a:lnTo>
                <a:lnTo>
                  <a:pt x="6" y="298"/>
                </a:lnTo>
                <a:lnTo>
                  <a:pt x="10" y="299"/>
                </a:lnTo>
                <a:lnTo>
                  <a:pt x="12" y="300"/>
                </a:lnTo>
                <a:lnTo>
                  <a:pt x="15" y="300"/>
                </a:lnTo>
                <a:lnTo>
                  <a:pt x="167" y="300"/>
                </a:lnTo>
                <a:lnTo>
                  <a:pt x="169" y="300"/>
                </a:lnTo>
                <a:lnTo>
                  <a:pt x="172" y="299"/>
                </a:lnTo>
                <a:lnTo>
                  <a:pt x="174" y="298"/>
                </a:lnTo>
                <a:lnTo>
                  <a:pt x="178" y="296"/>
                </a:lnTo>
                <a:lnTo>
                  <a:pt x="179" y="294"/>
                </a:lnTo>
                <a:lnTo>
                  <a:pt x="181" y="292"/>
                </a:lnTo>
                <a:lnTo>
                  <a:pt x="181" y="288"/>
                </a:lnTo>
                <a:lnTo>
                  <a:pt x="182" y="285"/>
                </a:lnTo>
                <a:lnTo>
                  <a:pt x="182" y="270"/>
                </a:lnTo>
                <a:lnTo>
                  <a:pt x="810" y="270"/>
                </a:lnTo>
                <a:lnTo>
                  <a:pt x="813" y="270"/>
                </a:lnTo>
                <a:lnTo>
                  <a:pt x="816" y="269"/>
                </a:lnTo>
                <a:lnTo>
                  <a:pt x="819" y="268"/>
                </a:lnTo>
                <a:lnTo>
                  <a:pt x="821" y="266"/>
                </a:lnTo>
                <a:lnTo>
                  <a:pt x="823" y="264"/>
                </a:lnTo>
                <a:lnTo>
                  <a:pt x="824" y="262"/>
                </a:lnTo>
                <a:lnTo>
                  <a:pt x="825" y="259"/>
                </a:lnTo>
                <a:lnTo>
                  <a:pt x="825" y="255"/>
                </a:lnTo>
                <a:lnTo>
                  <a:pt x="825" y="248"/>
                </a:lnTo>
                <a:lnTo>
                  <a:pt x="824" y="240"/>
                </a:lnTo>
                <a:lnTo>
                  <a:pt x="822" y="234"/>
                </a:lnTo>
                <a:lnTo>
                  <a:pt x="819" y="226"/>
                </a:lnTo>
                <a:lnTo>
                  <a:pt x="815" y="220"/>
                </a:lnTo>
                <a:lnTo>
                  <a:pt x="810" y="214"/>
                </a:lnTo>
                <a:lnTo>
                  <a:pt x="805" y="206"/>
                </a:lnTo>
                <a:lnTo>
                  <a:pt x="798" y="200"/>
                </a:lnTo>
                <a:lnTo>
                  <a:pt x="789" y="191"/>
                </a:lnTo>
                <a:lnTo>
                  <a:pt x="778" y="183"/>
                </a:lnTo>
                <a:lnTo>
                  <a:pt x="765" y="174"/>
                </a:lnTo>
                <a:lnTo>
                  <a:pt x="751" y="166"/>
                </a:lnTo>
                <a:lnTo>
                  <a:pt x="737" y="160"/>
                </a:lnTo>
                <a:lnTo>
                  <a:pt x="721" y="154"/>
                </a:lnTo>
                <a:lnTo>
                  <a:pt x="705" y="147"/>
                </a:lnTo>
                <a:lnTo>
                  <a:pt x="687" y="142"/>
                </a:lnTo>
                <a:lnTo>
                  <a:pt x="669" y="137"/>
                </a:lnTo>
                <a:lnTo>
                  <a:pt x="649" y="132"/>
                </a:lnTo>
                <a:lnTo>
                  <a:pt x="630" y="129"/>
                </a:lnTo>
                <a:lnTo>
                  <a:pt x="610" y="126"/>
                </a:lnTo>
                <a:lnTo>
                  <a:pt x="590" y="124"/>
                </a:lnTo>
                <a:lnTo>
                  <a:pt x="569" y="122"/>
                </a:lnTo>
                <a:lnTo>
                  <a:pt x="548" y="120"/>
                </a:lnTo>
                <a:lnTo>
                  <a:pt x="526" y="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47">
            <a:extLst>
              <a:ext uri="{FF2B5EF4-FFF2-40B4-BE49-F238E27FC236}">
                <a16:creationId xmlns="" xmlns:a16="http://schemas.microsoft.com/office/drawing/2014/main" id="{B2D549CC-57AE-46FE-9BB8-0CBB2A205B22}"/>
              </a:ext>
            </a:extLst>
          </p:cNvPr>
          <p:cNvSpPr/>
          <p:nvPr/>
        </p:nvSpPr>
        <p:spPr>
          <a:xfrm>
            <a:off x="6440075" y="5301430"/>
            <a:ext cx="914345" cy="9215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rgbClr val="006666"/>
              </a:solidFill>
              <a:latin typeface="Cambria" panose="02040503050406030204" pitchFamily="18" charset="0"/>
            </a:endParaRPr>
          </a:p>
        </p:txBody>
      </p:sp>
      <p:sp>
        <p:nvSpPr>
          <p:cNvPr id="57" name="Freeform 296">
            <a:extLst>
              <a:ext uri="{FF2B5EF4-FFF2-40B4-BE49-F238E27FC236}">
                <a16:creationId xmlns="" xmlns:a16="http://schemas.microsoft.com/office/drawing/2014/main" id="{086B59CC-1E11-45B4-A80A-177D1503243A}"/>
              </a:ext>
            </a:extLst>
          </p:cNvPr>
          <p:cNvSpPr>
            <a:spLocks noEditPoints="1"/>
          </p:cNvSpPr>
          <p:nvPr/>
        </p:nvSpPr>
        <p:spPr bwMode="auto">
          <a:xfrm>
            <a:off x="6870557" y="5500442"/>
            <a:ext cx="284473" cy="368142"/>
          </a:xfrm>
          <a:custGeom>
            <a:avLst/>
            <a:gdLst>
              <a:gd name="T0" fmla="*/ 330 w 510"/>
              <a:gd name="T1" fmla="*/ 53 h 660"/>
              <a:gd name="T2" fmla="*/ 459 w 510"/>
              <a:gd name="T3" fmla="*/ 180 h 660"/>
              <a:gd name="T4" fmla="*/ 330 w 510"/>
              <a:gd name="T5" fmla="*/ 180 h 660"/>
              <a:gd name="T6" fmla="*/ 330 w 510"/>
              <a:gd name="T7" fmla="*/ 53 h 660"/>
              <a:gd name="T8" fmla="*/ 509 w 510"/>
              <a:gd name="T9" fmla="*/ 191 h 660"/>
              <a:gd name="T10" fmla="*/ 508 w 510"/>
              <a:gd name="T11" fmla="*/ 187 h 660"/>
              <a:gd name="T12" fmla="*/ 506 w 510"/>
              <a:gd name="T13" fmla="*/ 185 h 660"/>
              <a:gd name="T14" fmla="*/ 326 w 510"/>
              <a:gd name="T15" fmla="*/ 4 h 660"/>
              <a:gd name="T16" fmla="*/ 323 w 510"/>
              <a:gd name="T17" fmla="*/ 3 h 660"/>
              <a:gd name="T18" fmla="*/ 321 w 510"/>
              <a:gd name="T19" fmla="*/ 1 h 660"/>
              <a:gd name="T20" fmla="*/ 317 w 510"/>
              <a:gd name="T21" fmla="*/ 1 h 660"/>
              <a:gd name="T22" fmla="*/ 315 w 510"/>
              <a:gd name="T23" fmla="*/ 0 h 660"/>
              <a:gd name="T24" fmla="*/ 15 w 510"/>
              <a:gd name="T25" fmla="*/ 0 h 660"/>
              <a:gd name="T26" fmla="*/ 11 w 510"/>
              <a:gd name="T27" fmla="*/ 0 h 660"/>
              <a:gd name="T28" fmla="*/ 8 w 510"/>
              <a:gd name="T29" fmla="*/ 1 h 660"/>
              <a:gd name="T30" fmla="*/ 6 w 510"/>
              <a:gd name="T31" fmla="*/ 3 h 660"/>
              <a:gd name="T32" fmla="*/ 4 w 510"/>
              <a:gd name="T33" fmla="*/ 4 h 660"/>
              <a:gd name="T34" fmla="*/ 2 w 510"/>
              <a:gd name="T35" fmla="*/ 7 h 660"/>
              <a:gd name="T36" fmla="*/ 1 w 510"/>
              <a:gd name="T37" fmla="*/ 10 h 660"/>
              <a:gd name="T38" fmla="*/ 0 w 510"/>
              <a:gd name="T39" fmla="*/ 12 h 660"/>
              <a:gd name="T40" fmla="*/ 0 w 510"/>
              <a:gd name="T41" fmla="*/ 15 h 660"/>
              <a:gd name="T42" fmla="*/ 0 w 510"/>
              <a:gd name="T43" fmla="*/ 545 h 660"/>
              <a:gd name="T44" fmla="*/ 30 w 510"/>
              <a:gd name="T45" fmla="*/ 545 h 660"/>
              <a:gd name="T46" fmla="*/ 30 w 510"/>
              <a:gd name="T47" fmla="*/ 30 h 660"/>
              <a:gd name="T48" fmla="*/ 300 w 510"/>
              <a:gd name="T49" fmla="*/ 30 h 660"/>
              <a:gd name="T50" fmla="*/ 300 w 510"/>
              <a:gd name="T51" fmla="*/ 195 h 660"/>
              <a:gd name="T52" fmla="*/ 300 w 510"/>
              <a:gd name="T53" fmla="*/ 198 h 660"/>
              <a:gd name="T54" fmla="*/ 301 w 510"/>
              <a:gd name="T55" fmla="*/ 201 h 660"/>
              <a:gd name="T56" fmla="*/ 302 w 510"/>
              <a:gd name="T57" fmla="*/ 205 h 660"/>
              <a:gd name="T58" fmla="*/ 305 w 510"/>
              <a:gd name="T59" fmla="*/ 207 h 660"/>
              <a:gd name="T60" fmla="*/ 307 w 510"/>
              <a:gd name="T61" fmla="*/ 208 h 660"/>
              <a:gd name="T62" fmla="*/ 309 w 510"/>
              <a:gd name="T63" fmla="*/ 209 h 660"/>
              <a:gd name="T64" fmla="*/ 312 w 510"/>
              <a:gd name="T65" fmla="*/ 210 h 660"/>
              <a:gd name="T66" fmla="*/ 315 w 510"/>
              <a:gd name="T67" fmla="*/ 210 h 660"/>
              <a:gd name="T68" fmla="*/ 480 w 510"/>
              <a:gd name="T69" fmla="*/ 210 h 660"/>
              <a:gd name="T70" fmla="*/ 480 w 510"/>
              <a:gd name="T71" fmla="*/ 630 h 660"/>
              <a:gd name="T72" fmla="*/ 135 w 510"/>
              <a:gd name="T73" fmla="*/ 630 h 660"/>
              <a:gd name="T74" fmla="*/ 135 w 510"/>
              <a:gd name="T75" fmla="*/ 660 h 660"/>
              <a:gd name="T76" fmla="*/ 495 w 510"/>
              <a:gd name="T77" fmla="*/ 660 h 660"/>
              <a:gd name="T78" fmla="*/ 498 w 510"/>
              <a:gd name="T79" fmla="*/ 660 h 660"/>
              <a:gd name="T80" fmla="*/ 501 w 510"/>
              <a:gd name="T81" fmla="*/ 659 h 660"/>
              <a:gd name="T82" fmla="*/ 504 w 510"/>
              <a:gd name="T83" fmla="*/ 658 h 660"/>
              <a:gd name="T84" fmla="*/ 506 w 510"/>
              <a:gd name="T85" fmla="*/ 657 h 660"/>
              <a:gd name="T86" fmla="*/ 508 w 510"/>
              <a:gd name="T87" fmla="*/ 655 h 660"/>
              <a:gd name="T88" fmla="*/ 509 w 510"/>
              <a:gd name="T89" fmla="*/ 652 h 660"/>
              <a:gd name="T90" fmla="*/ 510 w 510"/>
              <a:gd name="T91" fmla="*/ 649 h 660"/>
              <a:gd name="T92" fmla="*/ 510 w 510"/>
              <a:gd name="T93" fmla="*/ 645 h 660"/>
              <a:gd name="T94" fmla="*/ 510 w 510"/>
              <a:gd name="T95" fmla="*/ 195 h 660"/>
              <a:gd name="T96" fmla="*/ 510 w 510"/>
              <a:gd name="T97" fmla="*/ 193 h 660"/>
              <a:gd name="T98" fmla="*/ 509 w 510"/>
              <a:gd name="T99" fmla="*/ 191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0" h="660">
                <a:moveTo>
                  <a:pt x="330" y="53"/>
                </a:moveTo>
                <a:lnTo>
                  <a:pt x="459" y="180"/>
                </a:lnTo>
                <a:lnTo>
                  <a:pt x="330" y="180"/>
                </a:lnTo>
                <a:lnTo>
                  <a:pt x="330" y="53"/>
                </a:lnTo>
                <a:close/>
                <a:moveTo>
                  <a:pt x="509" y="191"/>
                </a:moveTo>
                <a:lnTo>
                  <a:pt x="508" y="187"/>
                </a:lnTo>
                <a:lnTo>
                  <a:pt x="506" y="185"/>
                </a:lnTo>
                <a:lnTo>
                  <a:pt x="326" y="4"/>
                </a:lnTo>
                <a:lnTo>
                  <a:pt x="323" y="3"/>
                </a:lnTo>
                <a:lnTo>
                  <a:pt x="321" y="1"/>
                </a:lnTo>
                <a:lnTo>
                  <a:pt x="317" y="1"/>
                </a:lnTo>
                <a:lnTo>
                  <a:pt x="315" y="0"/>
                </a:lnTo>
                <a:lnTo>
                  <a:pt x="15" y="0"/>
                </a:lnTo>
                <a:lnTo>
                  <a:pt x="11" y="0"/>
                </a:lnTo>
                <a:lnTo>
                  <a:pt x="8" y="1"/>
                </a:lnTo>
                <a:lnTo>
                  <a:pt x="6" y="3"/>
                </a:lnTo>
                <a:lnTo>
                  <a:pt x="4" y="4"/>
                </a:lnTo>
                <a:lnTo>
                  <a:pt x="2" y="7"/>
                </a:lnTo>
                <a:lnTo>
                  <a:pt x="1" y="10"/>
                </a:lnTo>
                <a:lnTo>
                  <a:pt x="0" y="12"/>
                </a:lnTo>
                <a:lnTo>
                  <a:pt x="0" y="15"/>
                </a:lnTo>
                <a:lnTo>
                  <a:pt x="0" y="545"/>
                </a:lnTo>
                <a:lnTo>
                  <a:pt x="30" y="545"/>
                </a:lnTo>
                <a:lnTo>
                  <a:pt x="30" y="30"/>
                </a:lnTo>
                <a:lnTo>
                  <a:pt x="300" y="30"/>
                </a:lnTo>
                <a:lnTo>
                  <a:pt x="300" y="195"/>
                </a:lnTo>
                <a:lnTo>
                  <a:pt x="300" y="198"/>
                </a:lnTo>
                <a:lnTo>
                  <a:pt x="301" y="201"/>
                </a:lnTo>
                <a:lnTo>
                  <a:pt x="302" y="205"/>
                </a:lnTo>
                <a:lnTo>
                  <a:pt x="305" y="207"/>
                </a:lnTo>
                <a:lnTo>
                  <a:pt x="307" y="208"/>
                </a:lnTo>
                <a:lnTo>
                  <a:pt x="309" y="209"/>
                </a:lnTo>
                <a:lnTo>
                  <a:pt x="312" y="210"/>
                </a:lnTo>
                <a:lnTo>
                  <a:pt x="315" y="210"/>
                </a:lnTo>
                <a:lnTo>
                  <a:pt x="480" y="210"/>
                </a:lnTo>
                <a:lnTo>
                  <a:pt x="480" y="630"/>
                </a:lnTo>
                <a:lnTo>
                  <a:pt x="135" y="630"/>
                </a:lnTo>
                <a:lnTo>
                  <a:pt x="135" y="660"/>
                </a:lnTo>
                <a:lnTo>
                  <a:pt x="495" y="660"/>
                </a:lnTo>
                <a:lnTo>
                  <a:pt x="498" y="660"/>
                </a:lnTo>
                <a:lnTo>
                  <a:pt x="501" y="659"/>
                </a:lnTo>
                <a:lnTo>
                  <a:pt x="504" y="658"/>
                </a:lnTo>
                <a:lnTo>
                  <a:pt x="506" y="657"/>
                </a:lnTo>
                <a:lnTo>
                  <a:pt x="508" y="655"/>
                </a:lnTo>
                <a:lnTo>
                  <a:pt x="509" y="652"/>
                </a:lnTo>
                <a:lnTo>
                  <a:pt x="510" y="649"/>
                </a:lnTo>
                <a:lnTo>
                  <a:pt x="510" y="645"/>
                </a:lnTo>
                <a:lnTo>
                  <a:pt x="510" y="195"/>
                </a:lnTo>
                <a:lnTo>
                  <a:pt x="510" y="193"/>
                </a:lnTo>
                <a:lnTo>
                  <a:pt x="509" y="1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97">
            <a:extLst>
              <a:ext uri="{FF2B5EF4-FFF2-40B4-BE49-F238E27FC236}">
                <a16:creationId xmlns="" xmlns:a16="http://schemas.microsoft.com/office/drawing/2014/main" id="{0614BF99-478E-4DFC-96E5-105585E17F16}"/>
              </a:ext>
            </a:extLst>
          </p:cNvPr>
          <p:cNvSpPr>
            <a:spLocks noEditPoints="1"/>
          </p:cNvSpPr>
          <p:nvPr/>
        </p:nvSpPr>
        <p:spPr bwMode="auto">
          <a:xfrm>
            <a:off x="6653018" y="5835117"/>
            <a:ext cx="460179" cy="167337"/>
          </a:xfrm>
          <a:custGeom>
            <a:avLst/>
            <a:gdLst>
              <a:gd name="T0" fmla="*/ 297 w 825"/>
              <a:gd name="T1" fmla="*/ 59 h 300"/>
              <a:gd name="T2" fmla="*/ 355 w 825"/>
              <a:gd name="T3" fmla="*/ 77 h 300"/>
              <a:gd name="T4" fmla="*/ 396 w 825"/>
              <a:gd name="T5" fmla="*/ 102 h 300"/>
              <a:gd name="T6" fmla="*/ 261 w 825"/>
              <a:gd name="T7" fmla="*/ 120 h 300"/>
              <a:gd name="T8" fmla="*/ 253 w 825"/>
              <a:gd name="T9" fmla="*/ 123 h 300"/>
              <a:gd name="T10" fmla="*/ 247 w 825"/>
              <a:gd name="T11" fmla="*/ 129 h 300"/>
              <a:gd name="T12" fmla="*/ 246 w 825"/>
              <a:gd name="T13" fmla="*/ 139 h 300"/>
              <a:gd name="T14" fmla="*/ 250 w 825"/>
              <a:gd name="T15" fmla="*/ 146 h 300"/>
              <a:gd name="T16" fmla="*/ 258 w 825"/>
              <a:gd name="T17" fmla="*/ 149 h 300"/>
              <a:gd name="T18" fmla="*/ 546 w 825"/>
              <a:gd name="T19" fmla="*/ 150 h 300"/>
              <a:gd name="T20" fmla="*/ 603 w 825"/>
              <a:gd name="T21" fmla="*/ 155 h 300"/>
              <a:gd name="T22" fmla="*/ 658 w 825"/>
              <a:gd name="T23" fmla="*/ 164 h 300"/>
              <a:gd name="T24" fmla="*/ 707 w 825"/>
              <a:gd name="T25" fmla="*/ 179 h 300"/>
              <a:gd name="T26" fmla="*/ 747 w 825"/>
              <a:gd name="T27" fmla="*/ 199 h 300"/>
              <a:gd name="T28" fmla="*/ 778 w 825"/>
              <a:gd name="T29" fmla="*/ 221 h 300"/>
              <a:gd name="T30" fmla="*/ 182 w 825"/>
              <a:gd name="T31" fmla="*/ 240 h 300"/>
              <a:gd name="T32" fmla="*/ 30 w 825"/>
              <a:gd name="T33" fmla="*/ 29 h 300"/>
              <a:gd name="T34" fmla="*/ 526 w 825"/>
              <a:gd name="T35" fmla="*/ 120 h 300"/>
              <a:gd name="T36" fmla="*/ 454 w 825"/>
              <a:gd name="T37" fmla="*/ 117 h 300"/>
              <a:gd name="T38" fmla="*/ 418 w 825"/>
              <a:gd name="T39" fmla="*/ 82 h 300"/>
              <a:gd name="T40" fmla="*/ 381 w 825"/>
              <a:gd name="T41" fmla="*/ 57 h 300"/>
              <a:gd name="T42" fmla="*/ 345 w 825"/>
              <a:gd name="T43" fmla="*/ 41 h 300"/>
              <a:gd name="T44" fmla="*/ 302 w 825"/>
              <a:gd name="T45" fmla="*/ 29 h 300"/>
              <a:gd name="T46" fmla="*/ 182 w 825"/>
              <a:gd name="T47" fmla="*/ 29 h 300"/>
              <a:gd name="T48" fmla="*/ 181 w 825"/>
              <a:gd name="T49" fmla="*/ 9 h 300"/>
              <a:gd name="T50" fmla="*/ 174 w 825"/>
              <a:gd name="T51" fmla="*/ 3 h 300"/>
              <a:gd name="T52" fmla="*/ 167 w 825"/>
              <a:gd name="T53" fmla="*/ 0 h 300"/>
              <a:gd name="T54" fmla="*/ 10 w 825"/>
              <a:gd name="T55" fmla="*/ 2 h 300"/>
              <a:gd name="T56" fmla="*/ 2 w 825"/>
              <a:gd name="T57" fmla="*/ 7 h 300"/>
              <a:gd name="T58" fmla="*/ 0 w 825"/>
              <a:gd name="T59" fmla="*/ 14 h 300"/>
              <a:gd name="T60" fmla="*/ 1 w 825"/>
              <a:gd name="T61" fmla="*/ 292 h 300"/>
              <a:gd name="T62" fmla="*/ 6 w 825"/>
              <a:gd name="T63" fmla="*/ 298 h 300"/>
              <a:gd name="T64" fmla="*/ 15 w 825"/>
              <a:gd name="T65" fmla="*/ 300 h 300"/>
              <a:gd name="T66" fmla="*/ 172 w 825"/>
              <a:gd name="T67" fmla="*/ 299 h 300"/>
              <a:gd name="T68" fmla="*/ 179 w 825"/>
              <a:gd name="T69" fmla="*/ 294 h 300"/>
              <a:gd name="T70" fmla="*/ 182 w 825"/>
              <a:gd name="T71" fmla="*/ 285 h 300"/>
              <a:gd name="T72" fmla="*/ 813 w 825"/>
              <a:gd name="T73" fmla="*/ 270 h 300"/>
              <a:gd name="T74" fmla="*/ 821 w 825"/>
              <a:gd name="T75" fmla="*/ 266 h 300"/>
              <a:gd name="T76" fmla="*/ 825 w 825"/>
              <a:gd name="T77" fmla="*/ 259 h 300"/>
              <a:gd name="T78" fmla="*/ 824 w 825"/>
              <a:gd name="T79" fmla="*/ 240 h 300"/>
              <a:gd name="T80" fmla="*/ 815 w 825"/>
              <a:gd name="T81" fmla="*/ 220 h 300"/>
              <a:gd name="T82" fmla="*/ 798 w 825"/>
              <a:gd name="T83" fmla="*/ 200 h 300"/>
              <a:gd name="T84" fmla="*/ 765 w 825"/>
              <a:gd name="T85" fmla="*/ 174 h 300"/>
              <a:gd name="T86" fmla="*/ 721 w 825"/>
              <a:gd name="T87" fmla="*/ 154 h 300"/>
              <a:gd name="T88" fmla="*/ 669 w 825"/>
              <a:gd name="T89" fmla="*/ 137 h 300"/>
              <a:gd name="T90" fmla="*/ 610 w 825"/>
              <a:gd name="T91" fmla="*/ 126 h 300"/>
              <a:gd name="T92" fmla="*/ 548 w 825"/>
              <a:gd name="T93" fmla="*/ 12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300">
                <a:moveTo>
                  <a:pt x="182" y="240"/>
                </a:moveTo>
                <a:lnTo>
                  <a:pt x="182" y="59"/>
                </a:lnTo>
                <a:lnTo>
                  <a:pt x="297" y="59"/>
                </a:lnTo>
                <a:lnTo>
                  <a:pt x="319" y="64"/>
                </a:lnTo>
                <a:lnTo>
                  <a:pt x="338" y="70"/>
                </a:lnTo>
                <a:lnTo>
                  <a:pt x="355" y="77"/>
                </a:lnTo>
                <a:lnTo>
                  <a:pt x="370" y="85"/>
                </a:lnTo>
                <a:lnTo>
                  <a:pt x="384" y="94"/>
                </a:lnTo>
                <a:lnTo>
                  <a:pt x="396" y="102"/>
                </a:lnTo>
                <a:lnTo>
                  <a:pt x="407" y="111"/>
                </a:lnTo>
                <a:lnTo>
                  <a:pt x="416" y="120"/>
                </a:lnTo>
                <a:lnTo>
                  <a:pt x="261" y="120"/>
                </a:lnTo>
                <a:lnTo>
                  <a:pt x="258" y="120"/>
                </a:lnTo>
                <a:lnTo>
                  <a:pt x="256" y="122"/>
                </a:lnTo>
                <a:lnTo>
                  <a:pt x="253" y="123"/>
                </a:lnTo>
                <a:lnTo>
                  <a:pt x="250" y="125"/>
                </a:lnTo>
                <a:lnTo>
                  <a:pt x="248" y="127"/>
                </a:lnTo>
                <a:lnTo>
                  <a:pt x="247" y="129"/>
                </a:lnTo>
                <a:lnTo>
                  <a:pt x="246" y="132"/>
                </a:lnTo>
                <a:lnTo>
                  <a:pt x="246" y="135"/>
                </a:lnTo>
                <a:lnTo>
                  <a:pt x="246" y="139"/>
                </a:lnTo>
                <a:lnTo>
                  <a:pt x="247" y="141"/>
                </a:lnTo>
                <a:lnTo>
                  <a:pt x="248" y="144"/>
                </a:lnTo>
                <a:lnTo>
                  <a:pt x="250" y="146"/>
                </a:lnTo>
                <a:lnTo>
                  <a:pt x="253" y="147"/>
                </a:lnTo>
                <a:lnTo>
                  <a:pt x="256" y="149"/>
                </a:lnTo>
                <a:lnTo>
                  <a:pt x="258" y="149"/>
                </a:lnTo>
                <a:lnTo>
                  <a:pt x="261" y="150"/>
                </a:lnTo>
                <a:lnTo>
                  <a:pt x="526" y="150"/>
                </a:lnTo>
                <a:lnTo>
                  <a:pt x="546" y="150"/>
                </a:lnTo>
                <a:lnTo>
                  <a:pt x="566" y="150"/>
                </a:lnTo>
                <a:lnTo>
                  <a:pt x="585" y="153"/>
                </a:lnTo>
                <a:lnTo>
                  <a:pt x="603" y="155"/>
                </a:lnTo>
                <a:lnTo>
                  <a:pt x="623" y="157"/>
                </a:lnTo>
                <a:lnTo>
                  <a:pt x="641" y="161"/>
                </a:lnTo>
                <a:lnTo>
                  <a:pt x="658" y="164"/>
                </a:lnTo>
                <a:lnTo>
                  <a:pt x="675" y="169"/>
                </a:lnTo>
                <a:lnTo>
                  <a:pt x="691" y="174"/>
                </a:lnTo>
                <a:lnTo>
                  <a:pt x="707" y="179"/>
                </a:lnTo>
                <a:lnTo>
                  <a:pt x="721" y="186"/>
                </a:lnTo>
                <a:lnTo>
                  <a:pt x="735" y="192"/>
                </a:lnTo>
                <a:lnTo>
                  <a:pt x="747" y="199"/>
                </a:lnTo>
                <a:lnTo>
                  <a:pt x="759" y="205"/>
                </a:lnTo>
                <a:lnTo>
                  <a:pt x="768" y="212"/>
                </a:lnTo>
                <a:lnTo>
                  <a:pt x="778" y="221"/>
                </a:lnTo>
                <a:lnTo>
                  <a:pt x="786" y="231"/>
                </a:lnTo>
                <a:lnTo>
                  <a:pt x="792" y="240"/>
                </a:lnTo>
                <a:lnTo>
                  <a:pt x="182" y="240"/>
                </a:lnTo>
                <a:close/>
                <a:moveTo>
                  <a:pt x="152" y="270"/>
                </a:moveTo>
                <a:lnTo>
                  <a:pt x="30" y="270"/>
                </a:lnTo>
                <a:lnTo>
                  <a:pt x="30" y="29"/>
                </a:lnTo>
                <a:lnTo>
                  <a:pt x="152" y="29"/>
                </a:lnTo>
                <a:lnTo>
                  <a:pt x="152" y="270"/>
                </a:lnTo>
                <a:close/>
                <a:moveTo>
                  <a:pt x="526" y="120"/>
                </a:moveTo>
                <a:lnTo>
                  <a:pt x="458" y="120"/>
                </a:lnTo>
                <a:lnTo>
                  <a:pt x="456" y="118"/>
                </a:lnTo>
                <a:lnTo>
                  <a:pt x="454" y="117"/>
                </a:lnTo>
                <a:lnTo>
                  <a:pt x="445" y="107"/>
                </a:lnTo>
                <a:lnTo>
                  <a:pt x="432" y="95"/>
                </a:lnTo>
                <a:lnTo>
                  <a:pt x="418" y="82"/>
                </a:lnTo>
                <a:lnTo>
                  <a:pt x="401" y="69"/>
                </a:lnTo>
                <a:lnTo>
                  <a:pt x="392" y="63"/>
                </a:lnTo>
                <a:lnTo>
                  <a:pt x="381" y="57"/>
                </a:lnTo>
                <a:lnTo>
                  <a:pt x="369" y="51"/>
                </a:lnTo>
                <a:lnTo>
                  <a:pt x="357" y="46"/>
                </a:lnTo>
                <a:lnTo>
                  <a:pt x="345" y="41"/>
                </a:lnTo>
                <a:lnTo>
                  <a:pt x="331" y="37"/>
                </a:lnTo>
                <a:lnTo>
                  <a:pt x="317" y="33"/>
                </a:lnTo>
                <a:lnTo>
                  <a:pt x="302" y="29"/>
                </a:lnTo>
                <a:lnTo>
                  <a:pt x="300" y="29"/>
                </a:lnTo>
                <a:lnTo>
                  <a:pt x="299" y="29"/>
                </a:lnTo>
                <a:lnTo>
                  <a:pt x="182" y="29"/>
                </a:lnTo>
                <a:lnTo>
                  <a:pt x="182" y="14"/>
                </a:lnTo>
                <a:lnTo>
                  <a:pt x="181" y="12"/>
                </a:lnTo>
                <a:lnTo>
                  <a:pt x="181" y="9"/>
                </a:lnTo>
                <a:lnTo>
                  <a:pt x="179" y="7"/>
                </a:lnTo>
                <a:lnTo>
                  <a:pt x="178" y="5"/>
                </a:lnTo>
                <a:lnTo>
                  <a:pt x="174" y="3"/>
                </a:lnTo>
                <a:lnTo>
                  <a:pt x="172" y="2"/>
                </a:lnTo>
                <a:lnTo>
                  <a:pt x="169" y="1"/>
                </a:lnTo>
                <a:lnTo>
                  <a:pt x="167" y="0"/>
                </a:lnTo>
                <a:lnTo>
                  <a:pt x="15" y="0"/>
                </a:lnTo>
                <a:lnTo>
                  <a:pt x="12" y="1"/>
                </a:lnTo>
                <a:lnTo>
                  <a:pt x="10" y="2"/>
                </a:lnTo>
                <a:lnTo>
                  <a:pt x="6" y="3"/>
                </a:lnTo>
                <a:lnTo>
                  <a:pt x="4" y="5"/>
                </a:lnTo>
                <a:lnTo>
                  <a:pt x="2" y="7"/>
                </a:lnTo>
                <a:lnTo>
                  <a:pt x="1" y="9"/>
                </a:lnTo>
                <a:lnTo>
                  <a:pt x="0" y="12"/>
                </a:lnTo>
                <a:lnTo>
                  <a:pt x="0" y="14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2" y="294"/>
                </a:lnTo>
                <a:lnTo>
                  <a:pt x="4" y="296"/>
                </a:lnTo>
                <a:lnTo>
                  <a:pt x="6" y="298"/>
                </a:lnTo>
                <a:lnTo>
                  <a:pt x="10" y="299"/>
                </a:lnTo>
                <a:lnTo>
                  <a:pt x="12" y="300"/>
                </a:lnTo>
                <a:lnTo>
                  <a:pt x="15" y="300"/>
                </a:lnTo>
                <a:lnTo>
                  <a:pt x="167" y="300"/>
                </a:lnTo>
                <a:lnTo>
                  <a:pt x="169" y="300"/>
                </a:lnTo>
                <a:lnTo>
                  <a:pt x="172" y="299"/>
                </a:lnTo>
                <a:lnTo>
                  <a:pt x="174" y="298"/>
                </a:lnTo>
                <a:lnTo>
                  <a:pt x="178" y="296"/>
                </a:lnTo>
                <a:lnTo>
                  <a:pt x="179" y="294"/>
                </a:lnTo>
                <a:lnTo>
                  <a:pt x="181" y="292"/>
                </a:lnTo>
                <a:lnTo>
                  <a:pt x="181" y="288"/>
                </a:lnTo>
                <a:lnTo>
                  <a:pt x="182" y="285"/>
                </a:lnTo>
                <a:lnTo>
                  <a:pt x="182" y="270"/>
                </a:lnTo>
                <a:lnTo>
                  <a:pt x="810" y="270"/>
                </a:lnTo>
                <a:lnTo>
                  <a:pt x="813" y="270"/>
                </a:lnTo>
                <a:lnTo>
                  <a:pt x="816" y="269"/>
                </a:lnTo>
                <a:lnTo>
                  <a:pt x="819" y="268"/>
                </a:lnTo>
                <a:lnTo>
                  <a:pt x="821" y="266"/>
                </a:lnTo>
                <a:lnTo>
                  <a:pt x="823" y="264"/>
                </a:lnTo>
                <a:lnTo>
                  <a:pt x="824" y="262"/>
                </a:lnTo>
                <a:lnTo>
                  <a:pt x="825" y="259"/>
                </a:lnTo>
                <a:lnTo>
                  <a:pt x="825" y="255"/>
                </a:lnTo>
                <a:lnTo>
                  <a:pt x="825" y="248"/>
                </a:lnTo>
                <a:lnTo>
                  <a:pt x="824" y="240"/>
                </a:lnTo>
                <a:lnTo>
                  <a:pt x="822" y="234"/>
                </a:lnTo>
                <a:lnTo>
                  <a:pt x="819" y="226"/>
                </a:lnTo>
                <a:lnTo>
                  <a:pt x="815" y="220"/>
                </a:lnTo>
                <a:lnTo>
                  <a:pt x="810" y="214"/>
                </a:lnTo>
                <a:lnTo>
                  <a:pt x="805" y="206"/>
                </a:lnTo>
                <a:lnTo>
                  <a:pt x="798" y="200"/>
                </a:lnTo>
                <a:lnTo>
                  <a:pt x="789" y="191"/>
                </a:lnTo>
                <a:lnTo>
                  <a:pt x="778" y="183"/>
                </a:lnTo>
                <a:lnTo>
                  <a:pt x="765" y="174"/>
                </a:lnTo>
                <a:lnTo>
                  <a:pt x="751" y="166"/>
                </a:lnTo>
                <a:lnTo>
                  <a:pt x="737" y="160"/>
                </a:lnTo>
                <a:lnTo>
                  <a:pt x="721" y="154"/>
                </a:lnTo>
                <a:lnTo>
                  <a:pt x="705" y="147"/>
                </a:lnTo>
                <a:lnTo>
                  <a:pt x="687" y="142"/>
                </a:lnTo>
                <a:lnTo>
                  <a:pt x="669" y="137"/>
                </a:lnTo>
                <a:lnTo>
                  <a:pt x="649" y="132"/>
                </a:lnTo>
                <a:lnTo>
                  <a:pt x="630" y="129"/>
                </a:lnTo>
                <a:lnTo>
                  <a:pt x="610" y="126"/>
                </a:lnTo>
                <a:lnTo>
                  <a:pt x="590" y="124"/>
                </a:lnTo>
                <a:lnTo>
                  <a:pt x="569" y="122"/>
                </a:lnTo>
                <a:lnTo>
                  <a:pt x="548" y="120"/>
                </a:lnTo>
                <a:lnTo>
                  <a:pt x="526" y="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Straight Connector 55">
            <a:extLst>
              <a:ext uri="{FF2B5EF4-FFF2-40B4-BE49-F238E27FC236}">
                <a16:creationId xmlns="" xmlns:a16="http://schemas.microsoft.com/office/drawing/2014/main" id="{E69E646E-71FF-4CE6-BA14-DA110160068E}"/>
              </a:ext>
            </a:extLst>
          </p:cNvPr>
          <p:cNvCxnSpPr>
            <a:cxnSpLocks/>
          </p:cNvCxnSpPr>
          <p:nvPr/>
        </p:nvCxnSpPr>
        <p:spPr>
          <a:xfrm>
            <a:off x="7497087" y="5301430"/>
            <a:ext cx="525918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72" y="3165202"/>
            <a:ext cx="2767163" cy="27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 open computer sitting on a table&#10;&#10;Description generated with very high confidence">
            <a:extLst>
              <a:ext uri="{FF2B5EF4-FFF2-40B4-BE49-F238E27FC236}">
                <a16:creationId xmlns="" xmlns:a16="http://schemas.microsoft.com/office/drawing/2014/main" id="{613B7348-CEC6-412A-B901-E64FCF43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" y="-1"/>
            <a:ext cx="12918310" cy="72730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-2"/>
            <a:ext cx="12912725" cy="727300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96013"/>
            <a:ext cx="12912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>
                <a:solidFill>
                  <a:schemeClr val="bg1"/>
                </a:solidFill>
                <a:effectLst>
                  <a:outerShdw blurRad="3810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kk-KZ" sz="7200" b="1" dirty="0">
                <a:solidFill>
                  <a:srgbClr val="002060"/>
                </a:solidFill>
                <a:effectLst>
                  <a:outerShdw blurRad="3810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Calibri Light" panose="020F0302020204030204" pitchFamily="34" charset="0"/>
              </a:rPr>
              <a:t>СПАСИБО ЗА ВНИМАНИЕ!</a:t>
            </a:r>
            <a:endParaRPr lang="en-US" sz="7200" b="1" dirty="0">
              <a:solidFill>
                <a:srgbClr val="002060"/>
              </a:solidFill>
              <a:effectLst>
                <a:outerShdw blurRad="381000" sx="102000" sy="102000" algn="ct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grpSp>
        <p:nvGrpSpPr>
          <p:cNvPr id="16" name="Group 39"/>
          <p:cNvGrpSpPr/>
          <p:nvPr/>
        </p:nvGrpSpPr>
        <p:grpSpPr>
          <a:xfrm>
            <a:off x="6697903" y="6039750"/>
            <a:ext cx="570566" cy="521202"/>
            <a:chOff x="4529138" y="5943031"/>
            <a:chExt cx="623888" cy="569913"/>
          </a:xfrm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29138" y="5943031"/>
              <a:ext cx="623888" cy="569913"/>
            </a:xfrm>
            <a:custGeom>
              <a:avLst/>
              <a:gdLst>
                <a:gd name="T0" fmla="*/ 128 w 195"/>
                <a:gd name="T1" fmla="*/ 0 h 176"/>
                <a:gd name="T2" fmla="*/ 159 w 195"/>
                <a:gd name="T3" fmla="*/ 17 h 176"/>
                <a:gd name="T4" fmla="*/ 190 w 195"/>
                <a:gd name="T5" fmla="*/ 70 h 176"/>
                <a:gd name="T6" fmla="*/ 190 w 195"/>
                <a:gd name="T7" fmla="*/ 105 h 176"/>
                <a:gd name="T8" fmla="*/ 159 w 195"/>
                <a:gd name="T9" fmla="*/ 158 h 176"/>
                <a:gd name="T10" fmla="*/ 128 w 195"/>
                <a:gd name="T11" fmla="*/ 176 h 176"/>
                <a:gd name="T12" fmla="*/ 67 w 195"/>
                <a:gd name="T13" fmla="*/ 176 h 176"/>
                <a:gd name="T14" fmla="*/ 37 w 195"/>
                <a:gd name="T15" fmla="*/ 158 h 176"/>
                <a:gd name="T16" fmla="*/ 6 w 195"/>
                <a:gd name="T17" fmla="*/ 105 h 176"/>
                <a:gd name="T18" fmla="*/ 6 w 195"/>
                <a:gd name="T19" fmla="*/ 70 h 176"/>
                <a:gd name="T20" fmla="*/ 37 w 195"/>
                <a:gd name="T21" fmla="*/ 17 h 176"/>
                <a:gd name="T22" fmla="*/ 67 w 195"/>
                <a:gd name="T23" fmla="*/ 0 h 176"/>
                <a:gd name="T24" fmla="*/ 128 w 195"/>
                <a:gd name="T2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76">
                  <a:moveTo>
                    <a:pt x="128" y="0"/>
                  </a:moveTo>
                  <a:cubicBezTo>
                    <a:pt x="140" y="0"/>
                    <a:pt x="153" y="8"/>
                    <a:pt x="159" y="17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5" y="80"/>
                    <a:pt x="195" y="96"/>
                    <a:pt x="190" y="105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3" y="168"/>
                    <a:pt x="140" y="176"/>
                    <a:pt x="128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56" y="176"/>
                    <a:pt x="42" y="168"/>
                    <a:pt x="37" y="158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0" y="96"/>
                    <a:pt x="0" y="80"/>
                    <a:pt x="6" y="7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8"/>
                    <a:pt x="56" y="0"/>
                    <a:pt x="67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752975" y="6035106"/>
              <a:ext cx="179388" cy="387350"/>
            </a:xfrm>
            <a:custGeom>
              <a:avLst/>
              <a:gdLst>
                <a:gd name="T0" fmla="*/ 12 w 56"/>
                <a:gd name="T1" fmla="*/ 120 h 120"/>
                <a:gd name="T2" fmla="*/ 36 w 56"/>
                <a:gd name="T3" fmla="*/ 120 h 120"/>
                <a:gd name="T4" fmla="*/ 36 w 56"/>
                <a:gd name="T5" fmla="*/ 60 h 120"/>
                <a:gd name="T6" fmla="*/ 54 w 56"/>
                <a:gd name="T7" fmla="*/ 60 h 120"/>
                <a:gd name="T8" fmla="*/ 56 w 56"/>
                <a:gd name="T9" fmla="*/ 36 h 120"/>
                <a:gd name="T10" fmla="*/ 37 w 56"/>
                <a:gd name="T11" fmla="*/ 36 h 120"/>
                <a:gd name="T12" fmla="*/ 37 w 56"/>
                <a:gd name="T13" fmla="*/ 26 h 120"/>
                <a:gd name="T14" fmla="*/ 42 w 56"/>
                <a:gd name="T15" fmla="*/ 20 h 120"/>
                <a:gd name="T16" fmla="*/ 55 w 56"/>
                <a:gd name="T17" fmla="*/ 20 h 120"/>
                <a:gd name="T18" fmla="*/ 55 w 56"/>
                <a:gd name="T19" fmla="*/ 0 h 120"/>
                <a:gd name="T20" fmla="*/ 37 w 56"/>
                <a:gd name="T21" fmla="*/ 0 h 120"/>
                <a:gd name="T22" fmla="*/ 12 w 56"/>
                <a:gd name="T23" fmla="*/ 25 h 120"/>
                <a:gd name="T24" fmla="*/ 12 w 56"/>
                <a:gd name="T25" fmla="*/ 36 h 120"/>
                <a:gd name="T26" fmla="*/ 0 w 56"/>
                <a:gd name="T27" fmla="*/ 36 h 120"/>
                <a:gd name="T28" fmla="*/ 0 w 56"/>
                <a:gd name="T29" fmla="*/ 60 h 120"/>
                <a:gd name="T30" fmla="*/ 12 w 56"/>
                <a:gd name="T31" fmla="*/ 60 h 120"/>
                <a:gd name="T32" fmla="*/ 12 w 56"/>
                <a:gd name="T3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20"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87"/>
                    <a:pt x="36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1"/>
                    <a:pt x="40" y="20"/>
                    <a:pt x="42" y="20"/>
                  </a:cubicBezTo>
                  <a:cubicBezTo>
                    <a:pt x="44" y="20"/>
                    <a:pt x="55" y="20"/>
                    <a:pt x="55" y="2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12" y="15"/>
                    <a:pt x="12" y="2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87"/>
                    <a:pt x="12" y="120"/>
                    <a:pt x="12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5913410" y="6039750"/>
            <a:ext cx="570566" cy="521202"/>
            <a:chOff x="2209800" y="5833493"/>
            <a:chExt cx="623888" cy="569913"/>
          </a:xfrm>
        </p:grpSpPr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209800" y="5833493"/>
              <a:ext cx="623888" cy="569913"/>
            </a:xfrm>
            <a:custGeom>
              <a:avLst/>
              <a:gdLst>
                <a:gd name="T0" fmla="*/ 128 w 195"/>
                <a:gd name="T1" fmla="*/ 0 h 176"/>
                <a:gd name="T2" fmla="*/ 159 w 195"/>
                <a:gd name="T3" fmla="*/ 18 h 176"/>
                <a:gd name="T4" fmla="*/ 189 w 195"/>
                <a:gd name="T5" fmla="*/ 71 h 176"/>
                <a:gd name="T6" fmla="*/ 189 w 195"/>
                <a:gd name="T7" fmla="*/ 106 h 176"/>
                <a:gd name="T8" fmla="*/ 159 w 195"/>
                <a:gd name="T9" fmla="*/ 159 h 176"/>
                <a:gd name="T10" fmla="*/ 128 w 195"/>
                <a:gd name="T11" fmla="*/ 176 h 176"/>
                <a:gd name="T12" fmla="*/ 67 w 195"/>
                <a:gd name="T13" fmla="*/ 176 h 176"/>
                <a:gd name="T14" fmla="*/ 36 w 195"/>
                <a:gd name="T15" fmla="*/ 159 h 176"/>
                <a:gd name="T16" fmla="*/ 6 w 195"/>
                <a:gd name="T17" fmla="*/ 106 h 176"/>
                <a:gd name="T18" fmla="*/ 6 w 195"/>
                <a:gd name="T19" fmla="*/ 71 h 176"/>
                <a:gd name="T20" fmla="*/ 36 w 195"/>
                <a:gd name="T21" fmla="*/ 18 h 176"/>
                <a:gd name="T22" fmla="*/ 67 w 195"/>
                <a:gd name="T23" fmla="*/ 0 h 176"/>
                <a:gd name="T24" fmla="*/ 128 w 195"/>
                <a:gd name="T2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76">
                  <a:moveTo>
                    <a:pt x="128" y="0"/>
                  </a:moveTo>
                  <a:cubicBezTo>
                    <a:pt x="139" y="0"/>
                    <a:pt x="153" y="8"/>
                    <a:pt x="159" y="18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5" y="80"/>
                    <a:pt x="195" y="96"/>
                    <a:pt x="189" y="10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3" y="168"/>
                    <a:pt x="139" y="176"/>
                    <a:pt x="128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56" y="176"/>
                    <a:pt x="42" y="168"/>
                    <a:pt x="36" y="159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96"/>
                    <a:pt x="0" y="80"/>
                    <a:pt x="6" y="71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2" y="8"/>
                    <a:pt x="56" y="0"/>
                    <a:pt x="67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2362200" y="5957871"/>
              <a:ext cx="315914" cy="321158"/>
            </a:xfrm>
            <a:custGeom>
              <a:avLst/>
              <a:gdLst>
                <a:gd name="T0" fmla="*/ 97 w 120"/>
                <a:gd name="T1" fmla="*/ 0 h 120"/>
                <a:gd name="T2" fmla="*/ 24 w 120"/>
                <a:gd name="T3" fmla="*/ 0 h 120"/>
                <a:gd name="T4" fmla="*/ 0 w 120"/>
                <a:gd name="T5" fmla="*/ 23 h 120"/>
                <a:gd name="T6" fmla="*/ 0 w 120"/>
                <a:gd name="T7" fmla="*/ 48 h 120"/>
                <a:gd name="T8" fmla="*/ 0 w 120"/>
                <a:gd name="T9" fmla="*/ 97 h 120"/>
                <a:gd name="T10" fmla="*/ 24 w 120"/>
                <a:gd name="T11" fmla="*/ 120 h 120"/>
                <a:gd name="T12" fmla="*/ 97 w 120"/>
                <a:gd name="T13" fmla="*/ 120 h 120"/>
                <a:gd name="T14" fmla="*/ 120 w 120"/>
                <a:gd name="T15" fmla="*/ 97 h 120"/>
                <a:gd name="T16" fmla="*/ 120 w 120"/>
                <a:gd name="T17" fmla="*/ 48 h 120"/>
                <a:gd name="T18" fmla="*/ 120 w 120"/>
                <a:gd name="T19" fmla="*/ 23 h 120"/>
                <a:gd name="T20" fmla="*/ 97 w 120"/>
                <a:gd name="T21" fmla="*/ 0 h 120"/>
                <a:gd name="T22" fmla="*/ 104 w 120"/>
                <a:gd name="T23" fmla="*/ 14 h 120"/>
                <a:gd name="T24" fmla="*/ 107 w 120"/>
                <a:gd name="T25" fmla="*/ 14 h 120"/>
                <a:gd name="T26" fmla="*/ 107 w 120"/>
                <a:gd name="T27" fmla="*/ 17 h 120"/>
                <a:gd name="T28" fmla="*/ 107 w 120"/>
                <a:gd name="T29" fmla="*/ 34 h 120"/>
                <a:gd name="T30" fmla="*/ 86 w 120"/>
                <a:gd name="T31" fmla="*/ 34 h 120"/>
                <a:gd name="T32" fmla="*/ 86 w 120"/>
                <a:gd name="T33" fmla="*/ 14 h 120"/>
                <a:gd name="T34" fmla="*/ 104 w 120"/>
                <a:gd name="T35" fmla="*/ 14 h 120"/>
                <a:gd name="T36" fmla="*/ 43 w 120"/>
                <a:gd name="T37" fmla="*/ 48 h 120"/>
                <a:gd name="T38" fmla="*/ 60 w 120"/>
                <a:gd name="T39" fmla="*/ 39 h 120"/>
                <a:gd name="T40" fmla="*/ 78 w 120"/>
                <a:gd name="T41" fmla="*/ 48 h 120"/>
                <a:gd name="T42" fmla="*/ 82 w 120"/>
                <a:gd name="T43" fmla="*/ 60 h 120"/>
                <a:gd name="T44" fmla="*/ 60 w 120"/>
                <a:gd name="T45" fmla="*/ 81 h 120"/>
                <a:gd name="T46" fmla="*/ 39 w 120"/>
                <a:gd name="T47" fmla="*/ 60 h 120"/>
                <a:gd name="T48" fmla="*/ 43 w 120"/>
                <a:gd name="T49" fmla="*/ 48 h 120"/>
                <a:gd name="T50" fmla="*/ 109 w 120"/>
                <a:gd name="T51" fmla="*/ 97 h 120"/>
                <a:gd name="T52" fmla="*/ 97 w 120"/>
                <a:gd name="T53" fmla="*/ 109 h 120"/>
                <a:gd name="T54" fmla="*/ 24 w 120"/>
                <a:gd name="T55" fmla="*/ 109 h 120"/>
                <a:gd name="T56" fmla="*/ 12 w 120"/>
                <a:gd name="T57" fmla="*/ 97 h 120"/>
                <a:gd name="T58" fmla="*/ 12 w 120"/>
                <a:gd name="T59" fmla="*/ 48 h 120"/>
                <a:gd name="T60" fmla="*/ 30 w 120"/>
                <a:gd name="T61" fmla="*/ 48 h 120"/>
                <a:gd name="T62" fmla="*/ 28 w 120"/>
                <a:gd name="T63" fmla="*/ 60 h 120"/>
                <a:gd name="T64" fmla="*/ 60 w 120"/>
                <a:gd name="T65" fmla="*/ 93 h 120"/>
                <a:gd name="T66" fmla="*/ 93 w 120"/>
                <a:gd name="T67" fmla="*/ 60 h 120"/>
                <a:gd name="T68" fmla="*/ 91 w 120"/>
                <a:gd name="T69" fmla="*/ 48 h 120"/>
                <a:gd name="T70" fmla="*/ 109 w 120"/>
                <a:gd name="T71" fmla="*/ 48 h 120"/>
                <a:gd name="T72" fmla="*/ 109 w 120"/>
                <a:gd name="T73" fmla="*/ 9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120">
                  <a:moveTo>
                    <a:pt x="9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10"/>
                    <a:pt x="11" y="120"/>
                    <a:pt x="24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10" y="120"/>
                    <a:pt x="120" y="110"/>
                    <a:pt x="120" y="9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11"/>
                    <a:pt x="110" y="0"/>
                    <a:pt x="97" y="0"/>
                  </a:cubicBezTo>
                  <a:close/>
                  <a:moveTo>
                    <a:pt x="104" y="14"/>
                  </a:moveTo>
                  <a:cubicBezTo>
                    <a:pt x="107" y="14"/>
                    <a:pt x="107" y="14"/>
                    <a:pt x="107" y="14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14"/>
                    <a:pt x="86" y="14"/>
                    <a:pt x="86" y="14"/>
                  </a:cubicBezTo>
                  <a:lnTo>
                    <a:pt x="104" y="14"/>
                  </a:lnTo>
                  <a:close/>
                  <a:moveTo>
                    <a:pt x="43" y="48"/>
                  </a:moveTo>
                  <a:cubicBezTo>
                    <a:pt x="47" y="43"/>
                    <a:pt x="53" y="39"/>
                    <a:pt x="60" y="39"/>
                  </a:cubicBezTo>
                  <a:cubicBezTo>
                    <a:pt x="67" y="39"/>
                    <a:pt x="74" y="43"/>
                    <a:pt x="78" y="48"/>
                  </a:cubicBezTo>
                  <a:cubicBezTo>
                    <a:pt x="80" y="51"/>
                    <a:pt x="82" y="56"/>
                    <a:pt x="82" y="60"/>
                  </a:cubicBezTo>
                  <a:cubicBezTo>
                    <a:pt x="82" y="72"/>
                    <a:pt x="72" y="81"/>
                    <a:pt x="60" y="81"/>
                  </a:cubicBezTo>
                  <a:cubicBezTo>
                    <a:pt x="49" y="81"/>
                    <a:pt x="39" y="72"/>
                    <a:pt x="39" y="60"/>
                  </a:cubicBezTo>
                  <a:cubicBezTo>
                    <a:pt x="39" y="56"/>
                    <a:pt x="41" y="51"/>
                    <a:pt x="43" y="48"/>
                  </a:cubicBezTo>
                  <a:close/>
                  <a:moveTo>
                    <a:pt x="109" y="97"/>
                  </a:moveTo>
                  <a:cubicBezTo>
                    <a:pt x="109" y="103"/>
                    <a:pt x="104" y="109"/>
                    <a:pt x="97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7" y="109"/>
                    <a:pt x="12" y="103"/>
                    <a:pt x="12" y="9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52"/>
                    <a:pt x="28" y="56"/>
                    <a:pt x="28" y="60"/>
                  </a:cubicBezTo>
                  <a:cubicBezTo>
                    <a:pt x="28" y="78"/>
                    <a:pt x="42" y="93"/>
                    <a:pt x="60" y="93"/>
                  </a:cubicBezTo>
                  <a:cubicBezTo>
                    <a:pt x="79" y="93"/>
                    <a:pt x="93" y="78"/>
                    <a:pt x="93" y="60"/>
                  </a:cubicBezTo>
                  <a:cubicBezTo>
                    <a:pt x="93" y="56"/>
                    <a:pt x="92" y="52"/>
                    <a:pt x="91" y="48"/>
                  </a:cubicBezTo>
                  <a:cubicBezTo>
                    <a:pt x="109" y="48"/>
                    <a:pt x="109" y="48"/>
                    <a:pt x="109" y="48"/>
                  </a:cubicBezTo>
                  <a:lnTo>
                    <a:pt x="109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2" name="Rectangle 42"/>
          <p:cNvSpPr/>
          <p:nvPr/>
        </p:nvSpPr>
        <p:spPr>
          <a:xfrm>
            <a:off x="266699" y="304799"/>
            <a:ext cx="12363451" cy="6683829"/>
          </a:xfrm>
          <a:prstGeom prst="rect">
            <a:avLst/>
          </a:prstGeom>
          <a:noFill/>
          <a:ln w="38100"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F51CE4-3A6B-4C18-9C9E-A060E56B911E}"/>
              </a:ext>
            </a:extLst>
          </p:cNvPr>
          <p:cNvCxnSpPr/>
          <p:nvPr/>
        </p:nvCxnSpPr>
        <p:spPr>
          <a:xfrm>
            <a:off x="4442007" y="1159469"/>
            <a:ext cx="0" cy="51248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F599969-CF1E-4070-84D1-3DB8373260C1}"/>
              </a:ext>
            </a:extLst>
          </p:cNvPr>
          <p:cNvCxnSpPr>
            <a:cxnSpLocks/>
          </p:cNvCxnSpPr>
          <p:nvPr/>
        </p:nvCxnSpPr>
        <p:spPr>
          <a:xfrm flipV="1">
            <a:off x="827199" y="2544467"/>
            <a:ext cx="10549633" cy="182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742B6D4-6278-4C75-B201-96B09D581F22}"/>
              </a:ext>
            </a:extLst>
          </p:cNvPr>
          <p:cNvCxnSpPr/>
          <p:nvPr/>
        </p:nvCxnSpPr>
        <p:spPr>
          <a:xfrm flipV="1">
            <a:off x="842963" y="4375950"/>
            <a:ext cx="10544503" cy="5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86A69E3-31B4-4ED6-BBD0-7F6BD834F19C}"/>
              </a:ext>
            </a:extLst>
          </p:cNvPr>
          <p:cNvSpPr txBox="1"/>
          <p:nvPr/>
        </p:nvSpPr>
        <p:spPr>
          <a:xfrm>
            <a:off x="2223241" y="1122011"/>
            <a:ext cx="1584251" cy="123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Университет как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 с высокой академической культурой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317C7A76-C584-4D1E-B9F7-4C20805974AC}"/>
              </a:ext>
            </a:extLst>
          </p:cNvPr>
          <p:cNvSpPr/>
          <p:nvPr/>
        </p:nvSpPr>
        <p:spPr>
          <a:xfrm>
            <a:off x="516192" y="946395"/>
            <a:ext cx="1408298" cy="1443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860A5D5-5C60-4B67-AC50-E47664B8904B}"/>
              </a:ext>
            </a:extLst>
          </p:cNvPr>
          <p:cNvSpPr/>
          <p:nvPr/>
        </p:nvSpPr>
        <p:spPr>
          <a:xfrm>
            <a:off x="465950" y="1021986"/>
            <a:ext cx="1408298" cy="7755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8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Стратегическая </a:t>
            </a:r>
            <a:r>
              <a:rPr lang="kk-KZ" sz="148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№ </a:t>
            </a:r>
            <a:r>
              <a:rPr lang="kk-KZ" sz="148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algn="ctr"/>
            <a:endParaRPr lang="ru-RU" sz="148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071B73C6-81F5-41AC-A3AA-4EC4E90891CA}"/>
              </a:ext>
            </a:extLst>
          </p:cNvPr>
          <p:cNvSpPr/>
          <p:nvPr/>
        </p:nvSpPr>
        <p:spPr>
          <a:xfrm>
            <a:off x="559240" y="2710155"/>
            <a:ext cx="1408298" cy="14435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70C0"/>
                </a:solidFill>
                <a:latin typeface="Cambria" panose="02040503050406030204" pitchFamily="18" charset="0"/>
              </a:rPr>
              <a:t>№ 2</a:t>
            </a:r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3B9E73E7-8E61-4FFB-851A-7F40A3FB6310}"/>
              </a:ext>
            </a:extLst>
          </p:cNvPr>
          <p:cNvSpPr/>
          <p:nvPr/>
        </p:nvSpPr>
        <p:spPr>
          <a:xfrm>
            <a:off x="533207" y="4601818"/>
            <a:ext cx="1572036" cy="14435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Стратегическая </a:t>
            </a:r>
            <a:r>
              <a:rPr lang="kk-KZ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 №</a:t>
            </a:r>
            <a:r>
              <a:rPr lang="kk-KZ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lang="kk-KZ" sz="1400" b="1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0A7552-668D-4F76-88BA-3F450340F580}"/>
              </a:ext>
            </a:extLst>
          </p:cNvPr>
          <p:cNvSpPr txBox="1"/>
          <p:nvPr/>
        </p:nvSpPr>
        <p:spPr>
          <a:xfrm>
            <a:off x="500242" y="2930504"/>
            <a:ext cx="1526294" cy="54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Стратегическая </a:t>
            </a:r>
            <a:r>
              <a:rPr lang="kk-KZ" b="1" dirty="0">
                <a:solidFill>
                  <a:srgbClr val="0070C0"/>
                </a:solidFill>
                <a:latin typeface="Cambria" panose="02040503050406030204" pitchFamily="18" charset="0"/>
              </a:rPr>
              <a:t>цель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E4DF683-1CDE-4DCC-95B5-9281A22F96E8}"/>
              </a:ext>
            </a:extLst>
          </p:cNvPr>
          <p:cNvSpPr txBox="1"/>
          <p:nvPr/>
        </p:nvSpPr>
        <p:spPr>
          <a:xfrm>
            <a:off x="4590865" y="1152374"/>
            <a:ext cx="6797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Реализация социального заказа государства и общества</a:t>
            </a:r>
          </a:p>
          <a:p>
            <a:pPr algn="just"/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Повышение профессионального уровня профессорско-преподавательского состава</a:t>
            </a:r>
          </a:p>
          <a:p>
            <a:pPr algn="just"/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Задача 3.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Совершенствование содержания образовательных программ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CA8618F-35FC-4E8B-9F01-E5B8F1DDE0D2}"/>
              </a:ext>
            </a:extLst>
          </p:cNvPr>
          <p:cNvSpPr txBox="1"/>
          <p:nvPr/>
        </p:nvSpPr>
        <p:spPr>
          <a:xfrm>
            <a:off x="2223241" y="2774320"/>
            <a:ext cx="2241067" cy="100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Университет как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лидер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ннноваций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педагогической науке и исследованиях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F1068DB-58CE-4B69-9439-6E158251BFC9}"/>
              </a:ext>
            </a:extLst>
          </p:cNvPr>
          <p:cNvSpPr txBox="1"/>
          <p:nvPr/>
        </p:nvSpPr>
        <p:spPr>
          <a:xfrm>
            <a:off x="4595854" y="2740830"/>
            <a:ext cx="6667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Задача 1.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Усиление научно-исследовательской и проектной деятельности</a:t>
            </a:r>
          </a:p>
          <a:p>
            <a:pPr algn="just"/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Задача 2.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Укрепление научного потенциала профессорско-преподавательского состава</a:t>
            </a: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7F83E4B-9723-42DF-93A9-BCC9AB94326C}"/>
              </a:ext>
            </a:extLst>
          </p:cNvPr>
          <p:cNvSpPr txBox="1"/>
          <p:nvPr/>
        </p:nvSpPr>
        <p:spPr>
          <a:xfrm>
            <a:off x="2179045" y="4737660"/>
            <a:ext cx="2100768" cy="100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как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опережающего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лидерских качеств выпускников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508A1F6-2CC6-420E-9EC3-A405F86C4CF8}"/>
              </a:ext>
            </a:extLst>
          </p:cNvPr>
          <p:cNvSpPr txBox="1"/>
          <p:nvPr/>
        </p:nvSpPr>
        <p:spPr>
          <a:xfrm>
            <a:off x="4579712" y="4644883"/>
            <a:ext cx="67971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Развитие духовно-нравственных ценностей, культуры здорового образа жизни</a:t>
            </a:r>
          </a:p>
          <a:p>
            <a:pPr algn="just"/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Высокий уровень гражданской позиции и формирование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ответственности</a:t>
            </a: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8589" y="100479"/>
            <a:ext cx="9638877" cy="910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СТРАТЕГИЧЕСКИЙ ОРИЕНТИР ДО 2021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ГОДА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(АНАЛИЗ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ТЕКУЩЕЙ СИТУАЦИИ)</a:t>
            </a:r>
          </a:p>
        </p:txBody>
      </p:sp>
    </p:spTree>
    <p:extLst>
      <p:ext uri="{BB962C8B-B14F-4D97-AF65-F5344CB8AC3E}">
        <p14:creationId xmlns:p14="http://schemas.microsoft.com/office/powerpoint/2010/main" val="72007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108"/>
          <p:cNvSpPr/>
          <p:nvPr/>
        </p:nvSpPr>
        <p:spPr>
          <a:xfrm>
            <a:off x="676118" y="251826"/>
            <a:ext cx="1409356" cy="1320300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1.1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90" name="Rectangle 169"/>
          <p:cNvSpPr/>
          <p:nvPr/>
        </p:nvSpPr>
        <p:spPr>
          <a:xfrm>
            <a:off x="2085474" y="681143"/>
            <a:ext cx="1042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1.1.1. РЕАЛИЗАЦИЯ СОЦИАЛЬНОГО ЗАКАЗА ГОСУДАРСТВА И ОБЩЕСТВА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82750"/>
              </p:ext>
            </p:extLst>
          </p:nvPr>
        </p:nvGraphicFramePr>
        <p:xfrm>
          <a:off x="-1" y="1792364"/>
          <a:ext cx="12912725" cy="47441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13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9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Контингент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81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Все обучающиеся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Дневное </a:t>
                      </a:r>
                      <a:r>
                        <a:rPr lang="kk-KZ" sz="2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– 590;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Дистанционное </a:t>
                      </a:r>
                      <a:r>
                        <a:rPr lang="kk-KZ" sz="2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– 243;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Заочное </a:t>
                      </a:r>
                      <a:r>
                        <a:rPr lang="kk-KZ" sz="2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– 48;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Всего – 881.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910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Количество студентов-бакалавров, обучающихся по государственному гранту и на платной основе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815 / 206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95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Количество магистрантов, обучающихся по государственному гранту и на платной основе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42 / 32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31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Количество докторантов всех курсов, обучающихся на основе образовательного гранта (докторантура)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24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4590" y="6688610"/>
            <a:ext cx="8422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>
                    <a:alpha val="92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 С ВЫСОКОЙ АКАДЕМИЧЕСКОЙ КУЛЬТУРОЙ</a:t>
            </a:r>
          </a:p>
        </p:txBody>
      </p:sp>
    </p:spTree>
    <p:extLst>
      <p:ext uri="{BB962C8B-B14F-4D97-AF65-F5344CB8AC3E}">
        <p14:creationId xmlns:p14="http://schemas.microsoft.com/office/powerpoint/2010/main" val="17077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217481"/>
              </p:ext>
            </p:extLst>
          </p:nvPr>
        </p:nvGraphicFramePr>
        <p:xfrm>
          <a:off x="0" y="969944"/>
          <a:ext cx="12912725" cy="624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01761" y="281660"/>
            <a:ext cx="614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ТРУДОУСТРОЙСТВО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138240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="" xmlns:a16="http://schemas.microsoft.com/office/drawing/2014/main" id="{05ACF031-D19F-49C6-B6E0-838034469164}"/>
              </a:ext>
            </a:extLst>
          </p:cNvPr>
          <p:cNvSpPr>
            <a:spLocks/>
          </p:cNvSpPr>
          <p:nvPr/>
        </p:nvSpPr>
        <p:spPr bwMode="auto">
          <a:xfrm>
            <a:off x="2896463" y="3115324"/>
            <a:ext cx="2765523" cy="1625896"/>
          </a:xfrm>
          <a:custGeom>
            <a:avLst/>
            <a:gdLst>
              <a:gd name="T0" fmla="*/ 1278 w 1291"/>
              <a:gd name="T1" fmla="*/ 416 h 759"/>
              <a:gd name="T2" fmla="*/ 1076 w 1291"/>
              <a:gd name="T3" fmla="*/ 472 h 759"/>
              <a:gd name="T4" fmla="*/ 0 w 1291"/>
              <a:gd name="T5" fmla="*/ 759 h 759"/>
              <a:gd name="T6" fmla="*/ 0 w 1291"/>
              <a:gd name="T7" fmla="*/ 313 h 759"/>
              <a:gd name="T8" fmla="*/ 1291 w 1291"/>
              <a:gd name="T9" fmla="*/ 0 h 759"/>
              <a:gd name="T10" fmla="*/ 1278 w 1291"/>
              <a:gd name="T11" fmla="*/ 416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1" h="759">
                <a:moveTo>
                  <a:pt x="1278" y="416"/>
                </a:moveTo>
                <a:lnTo>
                  <a:pt x="1076" y="472"/>
                </a:lnTo>
                <a:lnTo>
                  <a:pt x="0" y="759"/>
                </a:lnTo>
                <a:lnTo>
                  <a:pt x="0" y="313"/>
                </a:lnTo>
                <a:lnTo>
                  <a:pt x="1291" y="0"/>
                </a:lnTo>
                <a:lnTo>
                  <a:pt x="1278" y="416"/>
                </a:lnTo>
                <a:close/>
              </a:path>
            </a:pathLst>
          </a:custGeom>
          <a:solidFill>
            <a:srgbClr val="A9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9D8068E3-4B33-4808-82F1-5DBBF940B01B}"/>
              </a:ext>
            </a:extLst>
          </p:cNvPr>
          <p:cNvSpPr>
            <a:spLocks/>
          </p:cNvSpPr>
          <p:nvPr/>
        </p:nvSpPr>
        <p:spPr bwMode="auto">
          <a:xfrm>
            <a:off x="2307371" y="3539471"/>
            <a:ext cx="589093" cy="1201750"/>
          </a:xfrm>
          <a:custGeom>
            <a:avLst/>
            <a:gdLst>
              <a:gd name="T0" fmla="*/ 275 w 275"/>
              <a:gd name="T1" fmla="*/ 115 h 561"/>
              <a:gd name="T2" fmla="*/ 275 w 275"/>
              <a:gd name="T3" fmla="*/ 561 h 561"/>
              <a:gd name="T4" fmla="*/ 197 w 275"/>
              <a:gd name="T5" fmla="*/ 527 h 561"/>
              <a:gd name="T6" fmla="*/ 99 w 275"/>
              <a:gd name="T7" fmla="*/ 480 h 561"/>
              <a:gd name="T8" fmla="*/ 0 w 275"/>
              <a:gd name="T9" fmla="*/ 437 h 561"/>
              <a:gd name="T10" fmla="*/ 0 w 275"/>
              <a:gd name="T11" fmla="*/ 368 h 561"/>
              <a:gd name="T12" fmla="*/ 0 w 275"/>
              <a:gd name="T13" fmla="*/ 0 h 561"/>
              <a:gd name="T14" fmla="*/ 275 w 275"/>
              <a:gd name="T15" fmla="*/ 115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5" h="561">
                <a:moveTo>
                  <a:pt x="275" y="115"/>
                </a:moveTo>
                <a:lnTo>
                  <a:pt x="275" y="561"/>
                </a:lnTo>
                <a:lnTo>
                  <a:pt x="197" y="527"/>
                </a:lnTo>
                <a:lnTo>
                  <a:pt x="99" y="480"/>
                </a:lnTo>
                <a:lnTo>
                  <a:pt x="0" y="437"/>
                </a:lnTo>
                <a:lnTo>
                  <a:pt x="0" y="368"/>
                </a:lnTo>
                <a:lnTo>
                  <a:pt x="0" y="0"/>
                </a:lnTo>
                <a:lnTo>
                  <a:pt x="275" y="115"/>
                </a:lnTo>
                <a:close/>
              </a:path>
            </a:pathLst>
          </a:custGeom>
          <a:solidFill>
            <a:srgbClr val="F3F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540B7E58-6449-4108-BA17-2C751260C456}"/>
              </a:ext>
            </a:extLst>
          </p:cNvPr>
          <p:cNvSpPr>
            <a:spLocks/>
          </p:cNvSpPr>
          <p:nvPr/>
        </p:nvSpPr>
        <p:spPr bwMode="auto">
          <a:xfrm>
            <a:off x="1536195" y="4319215"/>
            <a:ext cx="983250" cy="357741"/>
          </a:xfrm>
          <a:custGeom>
            <a:avLst/>
            <a:gdLst>
              <a:gd name="T0" fmla="*/ 360 w 459"/>
              <a:gd name="T1" fmla="*/ 73 h 167"/>
              <a:gd name="T2" fmla="*/ 459 w 459"/>
              <a:gd name="T3" fmla="*/ 116 h 167"/>
              <a:gd name="T4" fmla="*/ 261 w 459"/>
              <a:gd name="T5" fmla="*/ 167 h 167"/>
              <a:gd name="T6" fmla="*/ 0 w 459"/>
              <a:gd name="T7" fmla="*/ 51 h 167"/>
              <a:gd name="T8" fmla="*/ 197 w 459"/>
              <a:gd name="T9" fmla="*/ 0 h 167"/>
              <a:gd name="T10" fmla="*/ 261 w 459"/>
              <a:gd name="T11" fmla="*/ 30 h 167"/>
              <a:gd name="T12" fmla="*/ 360 w 459"/>
              <a:gd name="T13" fmla="*/ 4 h 167"/>
              <a:gd name="T14" fmla="*/ 360 w 459"/>
              <a:gd name="T15" fmla="*/ 7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9" h="167">
                <a:moveTo>
                  <a:pt x="360" y="73"/>
                </a:moveTo>
                <a:lnTo>
                  <a:pt x="459" y="116"/>
                </a:lnTo>
                <a:lnTo>
                  <a:pt x="261" y="167"/>
                </a:lnTo>
                <a:lnTo>
                  <a:pt x="0" y="51"/>
                </a:lnTo>
                <a:lnTo>
                  <a:pt x="197" y="0"/>
                </a:lnTo>
                <a:lnTo>
                  <a:pt x="261" y="30"/>
                </a:lnTo>
                <a:lnTo>
                  <a:pt x="360" y="4"/>
                </a:lnTo>
                <a:lnTo>
                  <a:pt x="360" y="73"/>
                </a:ln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D511A990-38E8-41B1-80EA-59B69D1B9183}"/>
              </a:ext>
            </a:extLst>
          </p:cNvPr>
          <p:cNvSpPr>
            <a:spLocks/>
          </p:cNvSpPr>
          <p:nvPr/>
        </p:nvSpPr>
        <p:spPr bwMode="auto">
          <a:xfrm>
            <a:off x="2095297" y="4567705"/>
            <a:ext cx="634078" cy="1019666"/>
          </a:xfrm>
          <a:custGeom>
            <a:avLst/>
            <a:gdLst>
              <a:gd name="T0" fmla="*/ 198 w 296"/>
              <a:gd name="T1" fmla="*/ 0 h 476"/>
              <a:gd name="T2" fmla="*/ 296 w 296"/>
              <a:gd name="T3" fmla="*/ 47 h 476"/>
              <a:gd name="T4" fmla="*/ 99 w 296"/>
              <a:gd name="T5" fmla="*/ 98 h 476"/>
              <a:gd name="T6" fmla="*/ 103 w 296"/>
              <a:gd name="T7" fmla="*/ 450 h 476"/>
              <a:gd name="T8" fmla="*/ 5 w 296"/>
              <a:gd name="T9" fmla="*/ 476 h 476"/>
              <a:gd name="T10" fmla="*/ 0 w 296"/>
              <a:gd name="T11" fmla="*/ 51 h 476"/>
              <a:gd name="T12" fmla="*/ 198 w 296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476">
                <a:moveTo>
                  <a:pt x="198" y="0"/>
                </a:moveTo>
                <a:lnTo>
                  <a:pt x="296" y="47"/>
                </a:lnTo>
                <a:lnTo>
                  <a:pt x="99" y="98"/>
                </a:lnTo>
                <a:lnTo>
                  <a:pt x="103" y="450"/>
                </a:lnTo>
                <a:lnTo>
                  <a:pt x="5" y="476"/>
                </a:lnTo>
                <a:lnTo>
                  <a:pt x="0" y="51"/>
                </a:lnTo>
                <a:lnTo>
                  <a:pt x="198" y="0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3829B9A4-39CE-4066-8C67-B57B49A92134}"/>
              </a:ext>
            </a:extLst>
          </p:cNvPr>
          <p:cNvSpPr>
            <a:spLocks/>
          </p:cNvSpPr>
          <p:nvPr/>
        </p:nvSpPr>
        <p:spPr bwMode="auto">
          <a:xfrm>
            <a:off x="2307371" y="4126421"/>
            <a:ext cx="3318199" cy="918985"/>
          </a:xfrm>
          <a:custGeom>
            <a:avLst/>
            <a:gdLst>
              <a:gd name="T0" fmla="*/ 197 w 1549"/>
              <a:gd name="T1" fmla="*/ 253 h 429"/>
              <a:gd name="T2" fmla="*/ 275 w 1549"/>
              <a:gd name="T3" fmla="*/ 287 h 429"/>
              <a:gd name="T4" fmla="*/ 1351 w 1549"/>
              <a:gd name="T5" fmla="*/ 0 h 429"/>
              <a:gd name="T6" fmla="*/ 1549 w 1549"/>
              <a:gd name="T7" fmla="*/ 77 h 429"/>
              <a:gd name="T8" fmla="*/ 275 w 1549"/>
              <a:gd name="T9" fmla="*/ 429 h 429"/>
              <a:gd name="T10" fmla="*/ 0 w 1549"/>
              <a:gd name="T11" fmla="*/ 304 h 429"/>
              <a:gd name="T12" fmla="*/ 197 w 1549"/>
              <a:gd name="T13" fmla="*/ 253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9" h="429">
                <a:moveTo>
                  <a:pt x="197" y="253"/>
                </a:moveTo>
                <a:lnTo>
                  <a:pt x="275" y="287"/>
                </a:lnTo>
                <a:lnTo>
                  <a:pt x="1351" y="0"/>
                </a:lnTo>
                <a:lnTo>
                  <a:pt x="1549" y="77"/>
                </a:lnTo>
                <a:lnTo>
                  <a:pt x="275" y="429"/>
                </a:lnTo>
                <a:lnTo>
                  <a:pt x="0" y="304"/>
                </a:lnTo>
                <a:lnTo>
                  <a:pt x="197" y="253"/>
                </a:ln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9DD02B0C-433C-4D80-9EAB-3AC856B5FD8E}"/>
              </a:ext>
            </a:extLst>
          </p:cNvPr>
          <p:cNvSpPr>
            <a:spLocks/>
          </p:cNvSpPr>
          <p:nvPr/>
        </p:nvSpPr>
        <p:spPr bwMode="auto">
          <a:xfrm>
            <a:off x="2307371" y="2933242"/>
            <a:ext cx="3354615" cy="852578"/>
          </a:xfrm>
          <a:custGeom>
            <a:avLst/>
            <a:gdLst>
              <a:gd name="T0" fmla="*/ 1566 w 1566"/>
              <a:gd name="T1" fmla="*/ 85 h 398"/>
              <a:gd name="T2" fmla="*/ 275 w 1566"/>
              <a:gd name="T3" fmla="*/ 398 h 398"/>
              <a:gd name="T4" fmla="*/ 0 w 1566"/>
              <a:gd name="T5" fmla="*/ 283 h 398"/>
              <a:gd name="T6" fmla="*/ 223 w 1566"/>
              <a:gd name="T7" fmla="*/ 231 h 398"/>
              <a:gd name="T8" fmla="*/ 275 w 1566"/>
              <a:gd name="T9" fmla="*/ 253 h 398"/>
              <a:gd name="T10" fmla="*/ 1339 w 1566"/>
              <a:gd name="T11" fmla="*/ 0 h 398"/>
              <a:gd name="T12" fmla="*/ 1566 w 1566"/>
              <a:gd name="T13" fmla="*/ 8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6" h="398">
                <a:moveTo>
                  <a:pt x="1566" y="85"/>
                </a:moveTo>
                <a:lnTo>
                  <a:pt x="275" y="398"/>
                </a:lnTo>
                <a:lnTo>
                  <a:pt x="0" y="283"/>
                </a:lnTo>
                <a:lnTo>
                  <a:pt x="223" y="231"/>
                </a:lnTo>
                <a:lnTo>
                  <a:pt x="275" y="253"/>
                </a:lnTo>
                <a:lnTo>
                  <a:pt x="1339" y="0"/>
                </a:lnTo>
                <a:lnTo>
                  <a:pt x="1566" y="85"/>
                </a:lnTo>
                <a:close/>
              </a:path>
            </a:pathLst>
          </a:custGeom>
          <a:solidFill>
            <a:srgbClr val="CFDA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="" xmlns:a16="http://schemas.microsoft.com/office/drawing/2014/main" id="{63E5A5E2-98ED-44AD-A482-9616CA7CF444}"/>
              </a:ext>
            </a:extLst>
          </p:cNvPr>
          <p:cNvSpPr>
            <a:spLocks/>
          </p:cNvSpPr>
          <p:nvPr/>
        </p:nvSpPr>
        <p:spPr bwMode="auto">
          <a:xfrm>
            <a:off x="2307371" y="4777636"/>
            <a:ext cx="589093" cy="1195322"/>
          </a:xfrm>
          <a:custGeom>
            <a:avLst/>
            <a:gdLst>
              <a:gd name="T0" fmla="*/ 4 w 275"/>
              <a:gd name="T1" fmla="*/ 425 h 558"/>
              <a:gd name="T2" fmla="*/ 4 w 275"/>
              <a:gd name="T3" fmla="*/ 352 h 558"/>
              <a:gd name="T4" fmla="*/ 0 w 275"/>
              <a:gd name="T5" fmla="*/ 0 h 558"/>
              <a:gd name="T6" fmla="*/ 275 w 275"/>
              <a:gd name="T7" fmla="*/ 125 h 558"/>
              <a:gd name="T8" fmla="*/ 275 w 275"/>
              <a:gd name="T9" fmla="*/ 558 h 558"/>
              <a:gd name="T10" fmla="*/ 4 w 275"/>
              <a:gd name="T11" fmla="*/ 425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5" h="558">
                <a:moveTo>
                  <a:pt x="4" y="425"/>
                </a:moveTo>
                <a:lnTo>
                  <a:pt x="4" y="352"/>
                </a:lnTo>
                <a:lnTo>
                  <a:pt x="0" y="0"/>
                </a:lnTo>
                <a:lnTo>
                  <a:pt x="275" y="125"/>
                </a:lnTo>
                <a:lnTo>
                  <a:pt x="275" y="558"/>
                </a:lnTo>
                <a:lnTo>
                  <a:pt x="4" y="425"/>
                </a:lnTo>
                <a:close/>
              </a:path>
            </a:pathLst>
          </a:custGeom>
          <a:solidFill>
            <a:srgbClr val="E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="" xmlns:a16="http://schemas.microsoft.com/office/drawing/2014/main" id="{A8F786AE-90BE-4F68-AEE4-BFEC21F4C169}"/>
              </a:ext>
            </a:extLst>
          </p:cNvPr>
          <p:cNvSpPr>
            <a:spLocks/>
          </p:cNvSpPr>
          <p:nvPr/>
        </p:nvSpPr>
        <p:spPr bwMode="auto">
          <a:xfrm>
            <a:off x="2086728" y="3335967"/>
            <a:ext cx="698343" cy="1047514"/>
          </a:xfrm>
          <a:custGeom>
            <a:avLst/>
            <a:gdLst>
              <a:gd name="T0" fmla="*/ 326 w 326"/>
              <a:gd name="T1" fmla="*/ 43 h 489"/>
              <a:gd name="T2" fmla="*/ 103 w 326"/>
              <a:gd name="T3" fmla="*/ 95 h 489"/>
              <a:gd name="T4" fmla="*/ 103 w 326"/>
              <a:gd name="T5" fmla="*/ 463 h 489"/>
              <a:gd name="T6" fmla="*/ 4 w 326"/>
              <a:gd name="T7" fmla="*/ 489 h 489"/>
              <a:gd name="T8" fmla="*/ 0 w 326"/>
              <a:gd name="T9" fmla="*/ 56 h 489"/>
              <a:gd name="T10" fmla="*/ 223 w 326"/>
              <a:gd name="T11" fmla="*/ 0 h 489"/>
              <a:gd name="T12" fmla="*/ 326 w 326"/>
              <a:gd name="T13" fmla="*/ 4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" h="489">
                <a:moveTo>
                  <a:pt x="326" y="43"/>
                </a:moveTo>
                <a:lnTo>
                  <a:pt x="103" y="95"/>
                </a:lnTo>
                <a:lnTo>
                  <a:pt x="103" y="463"/>
                </a:lnTo>
                <a:lnTo>
                  <a:pt x="4" y="489"/>
                </a:lnTo>
                <a:lnTo>
                  <a:pt x="0" y="56"/>
                </a:lnTo>
                <a:lnTo>
                  <a:pt x="223" y="0"/>
                </a:lnTo>
                <a:lnTo>
                  <a:pt x="326" y="43"/>
                </a:lnTo>
                <a:close/>
              </a:path>
            </a:pathLst>
          </a:custGeom>
          <a:solidFill>
            <a:srgbClr val="A9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B762B140-7A17-48F1-A8B2-3D3349646CC1}"/>
              </a:ext>
            </a:extLst>
          </p:cNvPr>
          <p:cNvSpPr>
            <a:spLocks/>
          </p:cNvSpPr>
          <p:nvPr/>
        </p:nvSpPr>
        <p:spPr bwMode="auto">
          <a:xfrm>
            <a:off x="2896463" y="4291368"/>
            <a:ext cx="2729106" cy="1681592"/>
          </a:xfrm>
          <a:custGeom>
            <a:avLst/>
            <a:gdLst>
              <a:gd name="T0" fmla="*/ 1265 w 1274"/>
              <a:gd name="T1" fmla="*/ 412 h 785"/>
              <a:gd name="T2" fmla="*/ 0 w 1274"/>
              <a:gd name="T3" fmla="*/ 785 h 785"/>
              <a:gd name="T4" fmla="*/ 0 w 1274"/>
              <a:gd name="T5" fmla="*/ 352 h 785"/>
              <a:gd name="T6" fmla="*/ 1274 w 1274"/>
              <a:gd name="T7" fmla="*/ 0 h 785"/>
              <a:gd name="T8" fmla="*/ 1265 w 1274"/>
              <a:gd name="T9" fmla="*/ 412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4" h="785">
                <a:moveTo>
                  <a:pt x="1265" y="412"/>
                </a:moveTo>
                <a:lnTo>
                  <a:pt x="0" y="785"/>
                </a:lnTo>
                <a:lnTo>
                  <a:pt x="0" y="352"/>
                </a:lnTo>
                <a:lnTo>
                  <a:pt x="1274" y="0"/>
                </a:lnTo>
                <a:lnTo>
                  <a:pt x="1265" y="412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4">
            <a:extLst>
              <a:ext uri="{FF2B5EF4-FFF2-40B4-BE49-F238E27FC236}">
                <a16:creationId xmlns="" xmlns:a16="http://schemas.microsoft.com/office/drawing/2014/main" id="{F1662D0D-BB6A-4A26-A2C1-74176F75F810}"/>
              </a:ext>
            </a:extLst>
          </p:cNvPr>
          <p:cNvSpPr>
            <a:spLocks/>
          </p:cNvSpPr>
          <p:nvPr/>
        </p:nvSpPr>
        <p:spPr bwMode="auto">
          <a:xfrm>
            <a:off x="2298802" y="2271315"/>
            <a:ext cx="597662" cy="1203891"/>
          </a:xfrm>
          <a:custGeom>
            <a:avLst/>
            <a:gdLst>
              <a:gd name="T0" fmla="*/ 279 w 279"/>
              <a:gd name="T1" fmla="*/ 562 h 562"/>
              <a:gd name="T2" fmla="*/ 227 w 279"/>
              <a:gd name="T3" fmla="*/ 540 h 562"/>
              <a:gd name="T4" fmla="*/ 124 w 279"/>
              <a:gd name="T5" fmla="*/ 497 h 562"/>
              <a:gd name="T6" fmla="*/ 0 w 279"/>
              <a:gd name="T7" fmla="*/ 450 h 562"/>
              <a:gd name="T8" fmla="*/ 0 w 279"/>
              <a:gd name="T9" fmla="*/ 386 h 562"/>
              <a:gd name="T10" fmla="*/ 0 w 279"/>
              <a:gd name="T11" fmla="*/ 0 h 562"/>
              <a:gd name="T12" fmla="*/ 279 w 279"/>
              <a:gd name="T13" fmla="*/ 107 h 562"/>
              <a:gd name="T14" fmla="*/ 279 w 279"/>
              <a:gd name="T15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562">
                <a:moveTo>
                  <a:pt x="279" y="562"/>
                </a:moveTo>
                <a:lnTo>
                  <a:pt x="227" y="540"/>
                </a:lnTo>
                <a:lnTo>
                  <a:pt x="124" y="497"/>
                </a:lnTo>
                <a:lnTo>
                  <a:pt x="0" y="450"/>
                </a:lnTo>
                <a:lnTo>
                  <a:pt x="0" y="386"/>
                </a:lnTo>
                <a:lnTo>
                  <a:pt x="0" y="0"/>
                </a:lnTo>
                <a:lnTo>
                  <a:pt x="279" y="107"/>
                </a:lnTo>
                <a:lnTo>
                  <a:pt x="279" y="562"/>
                </a:lnTo>
                <a:close/>
              </a:path>
            </a:pathLst>
          </a:custGeom>
          <a:solidFill>
            <a:srgbClr val="E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5">
            <a:extLst>
              <a:ext uri="{FF2B5EF4-FFF2-40B4-BE49-F238E27FC236}">
                <a16:creationId xmlns="" xmlns:a16="http://schemas.microsoft.com/office/drawing/2014/main" id="{A19743A0-44C8-4972-A770-6828EB10DBB5}"/>
              </a:ext>
            </a:extLst>
          </p:cNvPr>
          <p:cNvSpPr>
            <a:spLocks/>
          </p:cNvSpPr>
          <p:nvPr/>
        </p:nvSpPr>
        <p:spPr bwMode="auto">
          <a:xfrm>
            <a:off x="1516915" y="3098187"/>
            <a:ext cx="1047515" cy="357741"/>
          </a:xfrm>
          <a:custGeom>
            <a:avLst/>
            <a:gdLst>
              <a:gd name="T0" fmla="*/ 365 w 489"/>
              <a:gd name="T1" fmla="*/ 64 h 167"/>
              <a:gd name="T2" fmla="*/ 489 w 489"/>
              <a:gd name="T3" fmla="*/ 111 h 167"/>
              <a:gd name="T4" fmla="*/ 266 w 489"/>
              <a:gd name="T5" fmla="*/ 167 h 167"/>
              <a:gd name="T6" fmla="*/ 0 w 489"/>
              <a:gd name="T7" fmla="*/ 56 h 167"/>
              <a:gd name="T8" fmla="*/ 223 w 489"/>
              <a:gd name="T9" fmla="*/ 4 h 167"/>
              <a:gd name="T10" fmla="*/ 266 w 489"/>
              <a:gd name="T11" fmla="*/ 21 h 167"/>
              <a:gd name="T12" fmla="*/ 365 w 489"/>
              <a:gd name="T13" fmla="*/ 0 h 167"/>
              <a:gd name="T14" fmla="*/ 365 w 489"/>
              <a:gd name="T15" fmla="*/ 6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9" h="167">
                <a:moveTo>
                  <a:pt x="365" y="64"/>
                </a:moveTo>
                <a:lnTo>
                  <a:pt x="489" y="111"/>
                </a:lnTo>
                <a:lnTo>
                  <a:pt x="266" y="167"/>
                </a:lnTo>
                <a:lnTo>
                  <a:pt x="0" y="56"/>
                </a:lnTo>
                <a:lnTo>
                  <a:pt x="223" y="4"/>
                </a:lnTo>
                <a:lnTo>
                  <a:pt x="266" y="21"/>
                </a:lnTo>
                <a:lnTo>
                  <a:pt x="365" y="0"/>
                </a:lnTo>
                <a:lnTo>
                  <a:pt x="365" y="64"/>
                </a:lnTo>
                <a:close/>
              </a:path>
            </a:pathLst>
          </a:custGeom>
          <a:solidFill>
            <a:srgbClr val="CFDA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="" xmlns:a16="http://schemas.microsoft.com/office/drawing/2014/main" id="{CCFD3DA2-60CF-4877-AD3A-3D8738DED9E9}"/>
              </a:ext>
            </a:extLst>
          </p:cNvPr>
          <p:cNvSpPr>
            <a:spLocks/>
          </p:cNvSpPr>
          <p:nvPr/>
        </p:nvSpPr>
        <p:spPr bwMode="auto">
          <a:xfrm>
            <a:off x="2896463" y="1905007"/>
            <a:ext cx="2793371" cy="1570200"/>
          </a:xfrm>
          <a:custGeom>
            <a:avLst/>
            <a:gdLst>
              <a:gd name="T0" fmla="*/ 1295 w 1304"/>
              <a:gd name="T1" fmla="*/ 424 h 733"/>
              <a:gd name="T2" fmla="*/ 1064 w 1304"/>
              <a:gd name="T3" fmla="*/ 480 h 733"/>
              <a:gd name="T4" fmla="*/ 0 w 1304"/>
              <a:gd name="T5" fmla="*/ 733 h 733"/>
              <a:gd name="T6" fmla="*/ 0 w 1304"/>
              <a:gd name="T7" fmla="*/ 278 h 733"/>
              <a:gd name="T8" fmla="*/ 1304 w 1304"/>
              <a:gd name="T9" fmla="*/ 0 h 733"/>
              <a:gd name="T10" fmla="*/ 1295 w 1304"/>
              <a:gd name="T11" fmla="*/ 424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4" h="733">
                <a:moveTo>
                  <a:pt x="1295" y="424"/>
                </a:moveTo>
                <a:lnTo>
                  <a:pt x="1064" y="480"/>
                </a:lnTo>
                <a:lnTo>
                  <a:pt x="0" y="733"/>
                </a:lnTo>
                <a:lnTo>
                  <a:pt x="0" y="278"/>
                </a:lnTo>
                <a:lnTo>
                  <a:pt x="1304" y="0"/>
                </a:lnTo>
                <a:lnTo>
                  <a:pt x="1295" y="424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7">
            <a:extLst>
              <a:ext uri="{FF2B5EF4-FFF2-40B4-BE49-F238E27FC236}">
                <a16:creationId xmlns="" xmlns:a16="http://schemas.microsoft.com/office/drawing/2014/main" id="{538BF80F-3CA9-4732-81F7-CEC1A2AB9FCB}"/>
              </a:ext>
            </a:extLst>
          </p:cNvPr>
          <p:cNvSpPr>
            <a:spLocks/>
          </p:cNvSpPr>
          <p:nvPr/>
        </p:nvSpPr>
        <p:spPr bwMode="auto">
          <a:xfrm>
            <a:off x="2298802" y="1701502"/>
            <a:ext cx="3391033" cy="799024"/>
          </a:xfrm>
          <a:custGeom>
            <a:avLst/>
            <a:gdLst>
              <a:gd name="T0" fmla="*/ 1583 w 1583"/>
              <a:gd name="T1" fmla="*/ 95 h 373"/>
              <a:gd name="T2" fmla="*/ 279 w 1583"/>
              <a:gd name="T3" fmla="*/ 373 h 373"/>
              <a:gd name="T4" fmla="*/ 0 w 1583"/>
              <a:gd name="T5" fmla="*/ 266 h 373"/>
              <a:gd name="T6" fmla="*/ 1192 w 1583"/>
              <a:gd name="T7" fmla="*/ 22 h 373"/>
              <a:gd name="T8" fmla="*/ 1300 w 1583"/>
              <a:gd name="T9" fmla="*/ 0 h 373"/>
              <a:gd name="T10" fmla="*/ 1583 w 1583"/>
              <a:gd name="T11" fmla="*/ 9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3" h="373">
                <a:moveTo>
                  <a:pt x="1583" y="95"/>
                </a:moveTo>
                <a:lnTo>
                  <a:pt x="279" y="373"/>
                </a:lnTo>
                <a:lnTo>
                  <a:pt x="0" y="266"/>
                </a:lnTo>
                <a:lnTo>
                  <a:pt x="1192" y="22"/>
                </a:lnTo>
                <a:lnTo>
                  <a:pt x="1300" y="0"/>
                </a:lnTo>
                <a:lnTo>
                  <a:pt x="1583" y="95"/>
                </a:ln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8">
            <a:extLst>
              <a:ext uri="{FF2B5EF4-FFF2-40B4-BE49-F238E27FC236}">
                <a16:creationId xmlns="" xmlns:a16="http://schemas.microsoft.com/office/drawing/2014/main" id="{0AD33797-7690-4DDE-9AB5-E6E842510380}"/>
              </a:ext>
            </a:extLst>
          </p:cNvPr>
          <p:cNvSpPr>
            <a:spLocks/>
          </p:cNvSpPr>
          <p:nvPr/>
        </p:nvSpPr>
        <p:spPr bwMode="auto">
          <a:xfrm>
            <a:off x="2078160" y="1620100"/>
            <a:ext cx="2774092" cy="1523073"/>
          </a:xfrm>
          <a:custGeom>
            <a:avLst/>
            <a:gdLst>
              <a:gd name="T0" fmla="*/ 1295 w 1295"/>
              <a:gd name="T1" fmla="*/ 60 h 711"/>
              <a:gd name="T2" fmla="*/ 103 w 1295"/>
              <a:gd name="T3" fmla="*/ 304 h 711"/>
              <a:gd name="T4" fmla="*/ 103 w 1295"/>
              <a:gd name="T5" fmla="*/ 690 h 711"/>
              <a:gd name="T6" fmla="*/ 4 w 1295"/>
              <a:gd name="T7" fmla="*/ 711 h 711"/>
              <a:gd name="T8" fmla="*/ 0 w 1295"/>
              <a:gd name="T9" fmla="*/ 265 h 711"/>
              <a:gd name="T10" fmla="*/ 1295 w 1295"/>
              <a:gd name="T11" fmla="*/ 0 h 711"/>
              <a:gd name="T12" fmla="*/ 1295 w 1295"/>
              <a:gd name="T13" fmla="*/ 6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5" h="711">
                <a:moveTo>
                  <a:pt x="1295" y="60"/>
                </a:moveTo>
                <a:lnTo>
                  <a:pt x="103" y="304"/>
                </a:lnTo>
                <a:lnTo>
                  <a:pt x="103" y="690"/>
                </a:lnTo>
                <a:lnTo>
                  <a:pt x="4" y="711"/>
                </a:lnTo>
                <a:lnTo>
                  <a:pt x="0" y="265"/>
                </a:lnTo>
                <a:lnTo>
                  <a:pt x="1295" y="0"/>
                </a:lnTo>
                <a:lnTo>
                  <a:pt x="1295" y="60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9">
            <a:extLst>
              <a:ext uri="{FF2B5EF4-FFF2-40B4-BE49-F238E27FC236}">
                <a16:creationId xmlns="" xmlns:a16="http://schemas.microsoft.com/office/drawing/2014/main" id="{729C56C5-B7AB-410A-B0C2-596E622C5A17}"/>
              </a:ext>
            </a:extLst>
          </p:cNvPr>
          <p:cNvSpPr>
            <a:spLocks/>
          </p:cNvSpPr>
          <p:nvPr/>
        </p:nvSpPr>
        <p:spPr bwMode="auto">
          <a:xfrm>
            <a:off x="1516915" y="3218147"/>
            <a:ext cx="578382" cy="1165332"/>
          </a:xfrm>
          <a:custGeom>
            <a:avLst/>
            <a:gdLst>
              <a:gd name="T0" fmla="*/ 270 w 270"/>
              <a:gd name="T1" fmla="*/ 544 h 544"/>
              <a:gd name="T2" fmla="*/ 206 w 270"/>
              <a:gd name="T3" fmla="*/ 514 h 544"/>
              <a:gd name="T4" fmla="*/ 107 w 270"/>
              <a:gd name="T5" fmla="*/ 471 h 544"/>
              <a:gd name="T6" fmla="*/ 4 w 270"/>
              <a:gd name="T7" fmla="*/ 428 h 544"/>
              <a:gd name="T8" fmla="*/ 4 w 270"/>
              <a:gd name="T9" fmla="*/ 360 h 544"/>
              <a:gd name="T10" fmla="*/ 0 w 270"/>
              <a:gd name="T11" fmla="*/ 0 h 544"/>
              <a:gd name="T12" fmla="*/ 266 w 270"/>
              <a:gd name="T13" fmla="*/ 111 h 544"/>
              <a:gd name="T14" fmla="*/ 270 w 270"/>
              <a:gd name="T1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544">
                <a:moveTo>
                  <a:pt x="270" y="544"/>
                </a:moveTo>
                <a:lnTo>
                  <a:pt x="206" y="514"/>
                </a:lnTo>
                <a:lnTo>
                  <a:pt x="107" y="471"/>
                </a:lnTo>
                <a:lnTo>
                  <a:pt x="4" y="428"/>
                </a:lnTo>
                <a:lnTo>
                  <a:pt x="4" y="360"/>
                </a:lnTo>
                <a:lnTo>
                  <a:pt x="0" y="0"/>
                </a:lnTo>
                <a:lnTo>
                  <a:pt x="266" y="111"/>
                </a:lnTo>
                <a:lnTo>
                  <a:pt x="270" y="544"/>
                </a:lnTo>
                <a:close/>
              </a:path>
            </a:pathLst>
          </a:custGeom>
          <a:solidFill>
            <a:srgbClr val="F3F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0">
            <a:extLst>
              <a:ext uri="{FF2B5EF4-FFF2-40B4-BE49-F238E27FC236}">
                <a16:creationId xmlns="" xmlns:a16="http://schemas.microsoft.com/office/drawing/2014/main" id="{96F1DCE2-063E-4D3E-B053-4327FE470CF4}"/>
              </a:ext>
            </a:extLst>
          </p:cNvPr>
          <p:cNvSpPr>
            <a:spLocks/>
          </p:cNvSpPr>
          <p:nvPr/>
        </p:nvSpPr>
        <p:spPr bwMode="auto">
          <a:xfrm>
            <a:off x="790725" y="3989323"/>
            <a:ext cx="955401" cy="349172"/>
          </a:xfrm>
          <a:custGeom>
            <a:avLst/>
            <a:gdLst>
              <a:gd name="T0" fmla="*/ 343 w 446"/>
              <a:gd name="T1" fmla="*/ 68 h 163"/>
              <a:gd name="T2" fmla="*/ 446 w 446"/>
              <a:gd name="T3" fmla="*/ 111 h 163"/>
              <a:gd name="T4" fmla="*/ 253 w 446"/>
              <a:gd name="T5" fmla="*/ 163 h 163"/>
              <a:gd name="T6" fmla="*/ 0 w 446"/>
              <a:gd name="T7" fmla="*/ 47 h 163"/>
              <a:gd name="T8" fmla="*/ 197 w 446"/>
              <a:gd name="T9" fmla="*/ 0 h 163"/>
              <a:gd name="T10" fmla="*/ 249 w 446"/>
              <a:gd name="T11" fmla="*/ 25 h 163"/>
              <a:gd name="T12" fmla="*/ 343 w 446"/>
              <a:gd name="T13" fmla="*/ 0 h 163"/>
              <a:gd name="T14" fmla="*/ 343 w 446"/>
              <a:gd name="T15" fmla="*/ 6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6" h="163">
                <a:moveTo>
                  <a:pt x="343" y="68"/>
                </a:moveTo>
                <a:lnTo>
                  <a:pt x="446" y="111"/>
                </a:lnTo>
                <a:lnTo>
                  <a:pt x="253" y="163"/>
                </a:lnTo>
                <a:lnTo>
                  <a:pt x="0" y="47"/>
                </a:lnTo>
                <a:lnTo>
                  <a:pt x="197" y="0"/>
                </a:lnTo>
                <a:lnTo>
                  <a:pt x="249" y="25"/>
                </a:lnTo>
                <a:lnTo>
                  <a:pt x="343" y="0"/>
                </a:lnTo>
                <a:lnTo>
                  <a:pt x="343" y="68"/>
                </a:ln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1">
            <a:extLst>
              <a:ext uri="{FF2B5EF4-FFF2-40B4-BE49-F238E27FC236}">
                <a16:creationId xmlns="" xmlns:a16="http://schemas.microsoft.com/office/drawing/2014/main" id="{AF6003F3-3AB8-4CC3-B5EC-F7E3AF2273E1}"/>
              </a:ext>
            </a:extLst>
          </p:cNvPr>
          <p:cNvSpPr>
            <a:spLocks/>
          </p:cNvSpPr>
          <p:nvPr/>
        </p:nvSpPr>
        <p:spPr bwMode="auto">
          <a:xfrm>
            <a:off x="1536195" y="4428466"/>
            <a:ext cx="569813" cy="1158906"/>
          </a:xfrm>
          <a:custGeom>
            <a:avLst/>
            <a:gdLst>
              <a:gd name="T0" fmla="*/ 4 w 266"/>
              <a:gd name="T1" fmla="*/ 416 h 541"/>
              <a:gd name="T2" fmla="*/ 4 w 266"/>
              <a:gd name="T3" fmla="*/ 348 h 541"/>
              <a:gd name="T4" fmla="*/ 0 w 266"/>
              <a:gd name="T5" fmla="*/ 0 h 541"/>
              <a:gd name="T6" fmla="*/ 261 w 266"/>
              <a:gd name="T7" fmla="*/ 116 h 541"/>
              <a:gd name="T8" fmla="*/ 266 w 266"/>
              <a:gd name="T9" fmla="*/ 541 h 541"/>
              <a:gd name="T10" fmla="*/ 4 w 266"/>
              <a:gd name="T11" fmla="*/ 416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" h="541">
                <a:moveTo>
                  <a:pt x="4" y="416"/>
                </a:moveTo>
                <a:lnTo>
                  <a:pt x="4" y="348"/>
                </a:lnTo>
                <a:lnTo>
                  <a:pt x="0" y="0"/>
                </a:lnTo>
                <a:lnTo>
                  <a:pt x="261" y="116"/>
                </a:lnTo>
                <a:lnTo>
                  <a:pt x="266" y="541"/>
                </a:lnTo>
                <a:lnTo>
                  <a:pt x="4" y="416"/>
                </a:lnTo>
                <a:close/>
              </a:path>
            </a:pathLst>
          </a:custGeom>
          <a:solidFill>
            <a:srgbClr val="E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2">
            <a:extLst>
              <a:ext uri="{FF2B5EF4-FFF2-40B4-BE49-F238E27FC236}">
                <a16:creationId xmlns="" xmlns:a16="http://schemas.microsoft.com/office/drawing/2014/main" id="{CF8E066D-E0C4-4991-80DD-1A2CE2777EA4}"/>
              </a:ext>
            </a:extLst>
          </p:cNvPr>
          <p:cNvSpPr>
            <a:spLocks/>
          </p:cNvSpPr>
          <p:nvPr/>
        </p:nvSpPr>
        <p:spPr bwMode="auto">
          <a:xfrm>
            <a:off x="1315552" y="3025354"/>
            <a:ext cx="679064" cy="1017524"/>
          </a:xfrm>
          <a:custGeom>
            <a:avLst/>
            <a:gdLst>
              <a:gd name="T0" fmla="*/ 317 w 317"/>
              <a:gd name="T1" fmla="*/ 38 h 475"/>
              <a:gd name="T2" fmla="*/ 94 w 317"/>
              <a:gd name="T3" fmla="*/ 90 h 475"/>
              <a:gd name="T4" fmla="*/ 98 w 317"/>
              <a:gd name="T5" fmla="*/ 450 h 475"/>
              <a:gd name="T6" fmla="*/ 4 w 317"/>
              <a:gd name="T7" fmla="*/ 475 h 475"/>
              <a:gd name="T8" fmla="*/ 0 w 317"/>
              <a:gd name="T9" fmla="*/ 51 h 475"/>
              <a:gd name="T10" fmla="*/ 218 w 317"/>
              <a:gd name="T11" fmla="*/ 0 h 475"/>
              <a:gd name="T12" fmla="*/ 317 w 317"/>
              <a:gd name="T13" fmla="*/ 38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7" h="475">
                <a:moveTo>
                  <a:pt x="317" y="38"/>
                </a:moveTo>
                <a:lnTo>
                  <a:pt x="94" y="90"/>
                </a:lnTo>
                <a:lnTo>
                  <a:pt x="98" y="450"/>
                </a:lnTo>
                <a:lnTo>
                  <a:pt x="4" y="475"/>
                </a:lnTo>
                <a:lnTo>
                  <a:pt x="0" y="51"/>
                </a:lnTo>
                <a:lnTo>
                  <a:pt x="218" y="0"/>
                </a:lnTo>
                <a:lnTo>
                  <a:pt x="317" y="38"/>
                </a:lnTo>
                <a:close/>
              </a:path>
            </a:pathLst>
          </a:custGeom>
          <a:solidFill>
            <a:srgbClr val="A9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3">
            <a:extLst>
              <a:ext uri="{FF2B5EF4-FFF2-40B4-BE49-F238E27FC236}">
                <a16:creationId xmlns="" xmlns:a16="http://schemas.microsoft.com/office/drawing/2014/main" id="{EBBED413-3C15-4963-A016-A3C208B21245}"/>
              </a:ext>
            </a:extLst>
          </p:cNvPr>
          <p:cNvSpPr>
            <a:spLocks/>
          </p:cNvSpPr>
          <p:nvPr/>
        </p:nvSpPr>
        <p:spPr bwMode="auto">
          <a:xfrm>
            <a:off x="1497636" y="1977840"/>
            <a:ext cx="589093" cy="1165332"/>
          </a:xfrm>
          <a:custGeom>
            <a:avLst/>
            <a:gdLst>
              <a:gd name="T0" fmla="*/ 275 w 275"/>
              <a:gd name="T1" fmla="*/ 544 h 544"/>
              <a:gd name="T2" fmla="*/ 232 w 275"/>
              <a:gd name="T3" fmla="*/ 527 h 544"/>
              <a:gd name="T4" fmla="*/ 133 w 275"/>
              <a:gd name="T5" fmla="*/ 489 h 544"/>
              <a:gd name="T6" fmla="*/ 9 w 275"/>
              <a:gd name="T7" fmla="*/ 437 h 544"/>
              <a:gd name="T8" fmla="*/ 9 w 275"/>
              <a:gd name="T9" fmla="*/ 377 h 544"/>
              <a:gd name="T10" fmla="*/ 0 w 275"/>
              <a:gd name="T11" fmla="*/ 0 h 544"/>
              <a:gd name="T12" fmla="*/ 271 w 275"/>
              <a:gd name="T13" fmla="*/ 98 h 544"/>
              <a:gd name="T14" fmla="*/ 275 w 275"/>
              <a:gd name="T1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5" h="544">
                <a:moveTo>
                  <a:pt x="275" y="544"/>
                </a:moveTo>
                <a:lnTo>
                  <a:pt x="232" y="527"/>
                </a:lnTo>
                <a:lnTo>
                  <a:pt x="133" y="489"/>
                </a:lnTo>
                <a:lnTo>
                  <a:pt x="9" y="437"/>
                </a:lnTo>
                <a:lnTo>
                  <a:pt x="9" y="377"/>
                </a:lnTo>
                <a:lnTo>
                  <a:pt x="0" y="0"/>
                </a:lnTo>
                <a:lnTo>
                  <a:pt x="271" y="98"/>
                </a:lnTo>
                <a:lnTo>
                  <a:pt x="275" y="544"/>
                </a:lnTo>
                <a:close/>
              </a:path>
            </a:pathLst>
          </a:custGeom>
          <a:solidFill>
            <a:srgbClr val="E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4">
            <a:extLst>
              <a:ext uri="{FF2B5EF4-FFF2-40B4-BE49-F238E27FC236}">
                <a16:creationId xmlns="" xmlns:a16="http://schemas.microsoft.com/office/drawing/2014/main" id="{89B3C239-292B-41DF-A4C6-8948A207680A}"/>
              </a:ext>
            </a:extLst>
          </p:cNvPr>
          <p:cNvSpPr>
            <a:spLocks/>
          </p:cNvSpPr>
          <p:nvPr/>
        </p:nvSpPr>
        <p:spPr bwMode="auto">
          <a:xfrm>
            <a:off x="773588" y="2785432"/>
            <a:ext cx="1008956" cy="349172"/>
          </a:xfrm>
          <a:custGeom>
            <a:avLst/>
            <a:gdLst>
              <a:gd name="T0" fmla="*/ 347 w 471"/>
              <a:gd name="T1" fmla="*/ 60 h 163"/>
              <a:gd name="T2" fmla="*/ 471 w 471"/>
              <a:gd name="T3" fmla="*/ 112 h 163"/>
              <a:gd name="T4" fmla="*/ 253 w 471"/>
              <a:gd name="T5" fmla="*/ 163 h 163"/>
              <a:gd name="T6" fmla="*/ 0 w 471"/>
              <a:gd name="T7" fmla="*/ 56 h 163"/>
              <a:gd name="T8" fmla="*/ 218 w 471"/>
              <a:gd name="T9" fmla="*/ 9 h 163"/>
              <a:gd name="T10" fmla="*/ 248 w 471"/>
              <a:gd name="T11" fmla="*/ 22 h 163"/>
              <a:gd name="T12" fmla="*/ 347 w 471"/>
              <a:gd name="T13" fmla="*/ 0 h 163"/>
              <a:gd name="T14" fmla="*/ 347 w 471"/>
              <a:gd name="T15" fmla="*/ 6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1" h="163">
                <a:moveTo>
                  <a:pt x="347" y="60"/>
                </a:moveTo>
                <a:lnTo>
                  <a:pt x="471" y="112"/>
                </a:lnTo>
                <a:lnTo>
                  <a:pt x="253" y="163"/>
                </a:lnTo>
                <a:lnTo>
                  <a:pt x="0" y="56"/>
                </a:lnTo>
                <a:lnTo>
                  <a:pt x="218" y="9"/>
                </a:lnTo>
                <a:lnTo>
                  <a:pt x="248" y="22"/>
                </a:lnTo>
                <a:lnTo>
                  <a:pt x="347" y="0"/>
                </a:lnTo>
                <a:lnTo>
                  <a:pt x="347" y="60"/>
                </a:lnTo>
                <a:close/>
              </a:path>
            </a:pathLst>
          </a:custGeom>
          <a:solidFill>
            <a:srgbClr val="CFDA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5">
            <a:extLst>
              <a:ext uri="{FF2B5EF4-FFF2-40B4-BE49-F238E27FC236}">
                <a16:creationId xmlns="" xmlns:a16="http://schemas.microsoft.com/office/drawing/2014/main" id="{9BBBB25E-6506-4797-9F16-C400B95833A1}"/>
              </a:ext>
            </a:extLst>
          </p:cNvPr>
          <p:cNvSpPr>
            <a:spLocks/>
          </p:cNvSpPr>
          <p:nvPr/>
        </p:nvSpPr>
        <p:spPr bwMode="auto">
          <a:xfrm>
            <a:off x="1332690" y="4227103"/>
            <a:ext cx="625509" cy="1000387"/>
          </a:xfrm>
          <a:custGeom>
            <a:avLst/>
            <a:gdLst>
              <a:gd name="T0" fmla="*/ 292 w 292"/>
              <a:gd name="T1" fmla="*/ 43 h 467"/>
              <a:gd name="T2" fmla="*/ 95 w 292"/>
              <a:gd name="T3" fmla="*/ 94 h 467"/>
              <a:gd name="T4" fmla="*/ 99 w 292"/>
              <a:gd name="T5" fmla="*/ 442 h 467"/>
              <a:gd name="T6" fmla="*/ 5 w 292"/>
              <a:gd name="T7" fmla="*/ 467 h 467"/>
              <a:gd name="T8" fmla="*/ 0 w 292"/>
              <a:gd name="T9" fmla="*/ 52 h 467"/>
              <a:gd name="T10" fmla="*/ 193 w 292"/>
              <a:gd name="T11" fmla="*/ 0 h 467"/>
              <a:gd name="T12" fmla="*/ 292 w 292"/>
              <a:gd name="T13" fmla="*/ 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2" h="467">
                <a:moveTo>
                  <a:pt x="292" y="43"/>
                </a:moveTo>
                <a:lnTo>
                  <a:pt x="95" y="94"/>
                </a:lnTo>
                <a:lnTo>
                  <a:pt x="99" y="442"/>
                </a:lnTo>
                <a:lnTo>
                  <a:pt x="5" y="467"/>
                </a:lnTo>
                <a:lnTo>
                  <a:pt x="0" y="52"/>
                </a:lnTo>
                <a:lnTo>
                  <a:pt x="193" y="0"/>
                </a:lnTo>
                <a:lnTo>
                  <a:pt x="292" y="43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6">
            <a:extLst>
              <a:ext uri="{FF2B5EF4-FFF2-40B4-BE49-F238E27FC236}">
                <a16:creationId xmlns="" xmlns:a16="http://schemas.microsoft.com/office/drawing/2014/main" id="{CA2C61F4-976D-48C5-9491-50C5C3C7608F}"/>
              </a:ext>
            </a:extLst>
          </p:cNvPr>
          <p:cNvSpPr>
            <a:spLocks/>
          </p:cNvSpPr>
          <p:nvPr/>
        </p:nvSpPr>
        <p:spPr bwMode="auto">
          <a:xfrm>
            <a:off x="1497636" y="1427306"/>
            <a:ext cx="3354615" cy="760466"/>
          </a:xfrm>
          <a:custGeom>
            <a:avLst/>
            <a:gdLst>
              <a:gd name="T0" fmla="*/ 1566 w 1566"/>
              <a:gd name="T1" fmla="*/ 90 h 355"/>
              <a:gd name="T2" fmla="*/ 271 w 1566"/>
              <a:gd name="T3" fmla="*/ 355 h 355"/>
              <a:gd name="T4" fmla="*/ 0 w 1566"/>
              <a:gd name="T5" fmla="*/ 257 h 355"/>
              <a:gd name="T6" fmla="*/ 1197 w 1566"/>
              <a:gd name="T7" fmla="*/ 21 h 355"/>
              <a:gd name="T8" fmla="*/ 1296 w 1566"/>
              <a:gd name="T9" fmla="*/ 0 h 355"/>
              <a:gd name="T10" fmla="*/ 1566 w 1566"/>
              <a:gd name="T11" fmla="*/ 9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6" h="355">
                <a:moveTo>
                  <a:pt x="1566" y="90"/>
                </a:moveTo>
                <a:lnTo>
                  <a:pt x="271" y="355"/>
                </a:lnTo>
                <a:lnTo>
                  <a:pt x="0" y="257"/>
                </a:lnTo>
                <a:lnTo>
                  <a:pt x="1197" y="21"/>
                </a:lnTo>
                <a:lnTo>
                  <a:pt x="1296" y="0"/>
                </a:lnTo>
                <a:lnTo>
                  <a:pt x="1566" y="90"/>
                </a:ln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27">
            <a:extLst>
              <a:ext uri="{FF2B5EF4-FFF2-40B4-BE49-F238E27FC236}">
                <a16:creationId xmlns="" xmlns:a16="http://schemas.microsoft.com/office/drawing/2014/main" id="{67121EA4-AE51-456D-BBB5-C47B54A58249}"/>
              </a:ext>
            </a:extLst>
          </p:cNvPr>
          <p:cNvSpPr>
            <a:spLocks/>
          </p:cNvSpPr>
          <p:nvPr/>
        </p:nvSpPr>
        <p:spPr bwMode="auto">
          <a:xfrm>
            <a:off x="1296274" y="1363041"/>
            <a:ext cx="2765523" cy="1469518"/>
          </a:xfrm>
          <a:custGeom>
            <a:avLst/>
            <a:gdLst>
              <a:gd name="T0" fmla="*/ 1291 w 1291"/>
              <a:gd name="T1" fmla="*/ 51 h 686"/>
              <a:gd name="T2" fmla="*/ 94 w 1291"/>
              <a:gd name="T3" fmla="*/ 287 h 686"/>
              <a:gd name="T4" fmla="*/ 103 w 1291"/>
              <a:gd name="T5" fmla="*/ 664 h 686"/>
              <a:gd name="T6" fmla="*/ 4 w 1291"/>
              <a:gd name="T7" fmla="*/ 686 h 686"/>
              <a:gd name="T8" fmla="*/ 0 w 1291"/>
              <a:gd name="T9" fmla="*/ 248 h 686"/>
              <a:gd name="T10" fmla="*/ 1291 w 1291"/>
              <a:gd name="T11" fmla="*/ 0 h 686"/>
              <a:gd name="T12" fmla="*/ 1291 w 1291"/>
              <a:gd name="T13" fmla="*/ 5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1" h="686">
                <a:moveTo>
                  <a:pt x="1291" y="51"/>
                </a:moveTo>
                <a:lnTo>
                  <a:pt x="94" y="287"/>
                </a:lnTo>
                <a:lnTo>
                  <a:pt x="103" y="664"/>
                </a:lnTo>
                <a:lnTo>
                  <a:pt x="4" y="686"/>
                </a:lnTo>
                <a:lnTo>
                  <a:pt x="0" y="248"/>
                </a:lnTo>
                <a:lnTo>
                  <a:pt x="1291" y="0"/>
                </a:lnTo>
                <a:lnTo>
                  <a:pt x="1291" y="51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28">
            <a:extLst>
              <a:ext uri="{FF2B5EF4-FFF2-40B4-BE49-F238E27FC236}">
                <a16:creationId xmlns="" xmlns:a16="http://schemas.microsoft.com/office/drawing/2014/main" id="{C43669BC-ED7B-4E89-B160-5CED04C35A2F}"/>
              </a:ext>
            </a:extLst>
          </p:cNvPr>
          <p:cNvSpPr>
            <a:spLocks/>
          </p:cNvSpPr>
          <p:nvPr/>
        </p:nvSpPr>
        <p:spPr bwMode="auto">
          <a:xfrm>
            <a:off x="773588" y="2905393"/>
            <a:ext cx="550535" cy="1137485"/>
          </a:xfrm>
          <a:custGeom>
            <a:avLst/>
            <a:gdLst>
              <a:gd name="T0" fmla="*/ 257 w 257"/>
              <a:gd name="T1" fmla="*/ 531 h 531"/>
              <a:gd name="T2" fmla="*/ 205 w 257"/>
              <a:gd name="T3" fmla="*/ 506 h 531"/>
              <a:gd name="T4" fmla="*/ 8 w 257"/>
              <a:gd name="T5" fmla="*/ 420 h 531"/>
              <a:gd name="T6" fmla="*/ 0 w 257"/>
              <a:gd name="T7" fmla="*/ 0 h 531"/>
              <a:gd name="T8" fmla="*/ 253 w 257"/>
              <a:gd name="T9" fmla="*/ 107 h 531"/>
              <a:gd name="T10" fmla="*/ 257 w 257"/>
              <a:gd name="T11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" h="531">
                <a:moveTo>
                  <a:pt x="257" y="531"/>
                </a:moveTo>
                <a:lnTo>
                  <a:pt x="205" y="506"/>
                </a:lnTo>
                <a:lnTo>
                  <a:pt x="8" y="420"/>
                </a:lnTo>
                <a:lnTo>
                  <a:pt x="0" y="0"/>
                </a:lnTo>
                <a:lnTo>
                  <a:pt x="253" y="107"/>
                </a:lnTo>
                <a:lnTo>
                  <a:pt x="257" y="531"/>
                </a:lnTo>
                <a:close/>
              </a:path>
            </a:pathLst>
          </a:custGeom>
          <a:solidFill>
            <a:srgbClr val="F3F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9">
            <a:extLst>
              <a:ext uri="{FF2B5EF4-FFF2-40B4-BE49-F238E27FC236}">
                <a16:creationId xmlns="" xmlns:a16="http://schemas.microsoft.com/office/drawing/2014/main" id="{9F3925EF-A456-4ECC-9EE3-4842905D2D05}"/>
              </a:ext>
            </a:extLst>
          </p:cNvPr>
          <p:cNvSpPr>
            <a:spLocks/>
          </p:cNvSpPr>
          <p:nvPr/>
        </p:nvSpPr>
        <p:spPr bwMode="auto">
          <a:xfrm>
            <a:off x="745739" y="1692933"/>
            <a:ext cx="559103" cy="1139626"/>
          </a:xfrm>
          <a:custGeom>
            <a:avLst/>
            <a:gdLst>
              <a:gd name="T0" fmla="*/ 261 w 261"/>
              <a:gd name="T1" fmla="*/ 532 h 532"/>
              <a:gd name="T2" fmla="*/ 231 w 261"/>
              <a:gd name="T3" fmla="*/ 519 h 532"/>
              <a:gd name="T4" fmla="*/ 8 w 261"/>
              <a:gd name="T5" fmla="*/ 429 h 532"/>
              <a:gd name="T6" fmla="*/ 0 w 261"/>
              <a:gd name="T7" fmla="*/ 0 h 532"/>
              <a:gd name="T8" fmla="*/ 257 w 261"/>
              <a:gd name="T9" fmla="*/ 94 h 532"/>
              <a:gd name="T10" fmla="*/ 261 w 261"/>
              <a:gd name="T11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" h="532">
                <a:moveTo>
                  <a:pt x="261" y="532"/>
                </a:moveTo>
                <a:lnTo>
                  <a:pt x="231" y="519"/>
                </a:lnTo>
                <a:lnTo>
                  <a:pt x="8" y="429"/>
                </a:lnTo>
                <a:lnTo>
                  <a:pt x="0" y="0"/>
                </a:lnTo>
                <a:lnTo>
                  <a:pt x="257" y="94"/>
                </a:lnTo>
                <a:lnTo>
                  <a:pt x="261" y="532"/>
                </a:lnTo>
                <a:close/>
              </a:path>
            </a:pathLst>
          </a:custGeom>
          <a:solidFill>
            <a:srgbClr val="E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30">
            <a:extLst>
              <a:ext uri="{FF2B5EF4-FFF2-40B4-BE49-F238E27FC236}">
                <a16:creationId xmlns="" xmlns:a16="http://schemas.microsoft.com/office/drawing/2014/main" id="{3C38EC4C-77DD-45F7-8DD0-EF0107A95609}"/>
              </a:ext>
            </a:extLst>
          </p:cNvPr>
          <p:cNvSpPr>
            <a:spLocks/>
          </p:cNvSpPr>
          <p:nvPr/>
        </p:nvSpPr>
        <p:spPr bwMode="auto">
          <a:xfrm>
            <a:off x="790725" y="4090005"/>
            <a:ext cx="552676" cy="1137485"/>
          </a:xfrm>
          <a:custGeom>
            <a:avLst/>
            <a:gdLst>
              <a:gd name="T0" fmla="*/ 258 w 258"/>
              <a:gd name="T1" fmla="*/ 531 h 531"/>
              <a:gd name="T2" fmla="*/ 9 w 258"/>
              <a:gd name="T3" fmla="*/ 411 h 531"/>
              <a:gd name="T4" fmla="*/ 0 w 258"/>
              <a:gd name="T5" fmla="*/ 0 h 531"/>
              <a:gd name="T6" fmla="*/ 253 w 258"/>
              <a:gd name="T7" fmla="*/ 116 h 531"/>
              <a:gd name="T8" fmla="*/ 258 w 258"/>
              <a:gd name="T9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531">
                <a:moveTo>
                  <a:pt x="258" y="531"/>
                </a:moveTo>
                <a:lnTo>
                  <a:pt x="9" y="411"/>
                </a:lnTo>
                <a:lnTo>
                  <a:pt x="0" y="0"/>
                </a:lnTo>
                <a:lnTo>
                  <a:pt x="253" y="116"/>
                </a:lnTo>
                <a:lnTo>
                  <a:pt x="258" y="531"/>
                </a:lnTo>
                <a:close/>
              </a:path>
            </a:pathLst>
          </a:custGeom>
          <a:solidFill>
            <a:srgbClr val="E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31">
            <a:extLst>
              <a:ext uri="{FF2B5EF4-FFF2-40B4-BE49-F238E27FC236}">
                <a16:creationId xmlns="" xmlns:a16="http://schemas.microsoft.com/office/drawing/2014/main" id="{A64B7080-60C3-4FB4-9543-263F9A93B4F0}"/>
              </a:ext>
            </a:extLst>
          </p:cNvPr>
          <p:cNvSpPr>
            <a:spLocks/>
          </p:cNvSpPr>
          <p:nvPr/>
        </p:nvSpPr>
        <p:spPr bwMode="auto">
          <a:xfrm>
            <a:off x="745739" y="1178816"/>
            <a:ext cx="3316057" cy="715480"/>
          </a:xfrm>
          <a:custGeom>
            <a:avLst/>
            <a:gdLst>
              <a:gd name="T0" fmla="*/ 1548 w 1548"/>
              <a:gd name="T1" fmla="*/ 86 h 334"/>
              <a:gd name="T2" fmla="*/ 257 w 1548"/>
              <a:gd name="T3" fmla="*/ 334 h 334"/>
              <a:gd name="T4" fmla="*/ 0 w 1548"/>
              <a:gd name="T5" fmla="*/ 240 h 334"/>
              <a:gd name="T6" fmla="*/ 1287 w 1548"/>
              <a:gd name="T7" fmla="*/ 0 h 334"/>
              <a:gd name="T8" fmla="*/ 1548 w 1548"/>
              <a:gd name="T9" fmla="*/ 86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8" h="334">
                <a:moveTo>
                  <a:pt x="1548" y="86"/>
                </a:moveTo>
                <a:lnTo>
                  <a:pt x="257" y="334"/>
                </a:lnTo>
                <a:lnTo>
                  <a:pt x="0" y="240"/>
                </a:lnTo>
                <a:lnTo>
                  <a:pt x="1287" y="0"/>
                </a:lnTo>
                <a:lnTo>
                  <a:pt x="1548" y="86"/>
                </a:ln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32">
            <a:extLst>
              <a:ext uri="{FF2B5EF4-FFF2-40B4-BE49-F238E27FC236}">
                <a16:creationId xmlns="" xmlns:a16="http://schemas.microsoft.com/office/drawing/2014/main" id="{D93516F8-1395-4F8F-943C-5C24F0531D7C}"/>
              </a:ext>
            </a:extLst>
          </p:cNvPr>
          <p:cNvSpPr>
            <a:spLocks/>
          </p:cNvSpPr>
          <p:nvPr/>
        </p:nvSpPr>
        <p:spPr bwMode="auto">
          <a:xfrm>
            <a:off x="2896463" y="3115324"/>
            <a:ext cx="2765523" cy="1625896"/>
          </a:xfrm>
          <a:custGeom>
            <a:avLst/>
            <a:gdLst>
              <a:gd name="T0" fmla="*/ 1278 w 1291"/>
              <a:gd name="T1" fmla="*/ 416 h 759"/>
              <a:gd name="T2" fmla="*/ 1076 w 1291"/>
              <a:gd name="T3" fmla="*/ 472 h 759"/>
              <a:gd name="T4" fmla="*/ 0 w 1291"/>
              <a:gd name="T5" fmla="*/ 759 h 759"/>
              <a:gd name="T6" fmla="*/ 0 w 1291"/>
              <a:gd name="T7" fmla="*/ 313 h 759"/>
              <a:gd name="T8" fmla="*/ 1291 w 1291"/>
              <a:gd name="T9" fmla="*/ 0 h 759"/>
              <a:gd name="T10" fmla="*/ 1278 w 1291"/>
              <a:gd name="T11" fmla="*/ 416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1" h="759">
                <a:moveTo>
                  <a:pt x="1278" y="416"/>
                </a:moveTo>
                <a:lnTo>
                  <a:pt x="1076" y="472"/>
                </a:lnTo>
                <a:lnTo>
                  <a:pt x="0" y="759"/>
                </a:lnTo>
                <a:lnTo>
                  <a:pt x="0" y="313"/>
                </a:lnTo>
                <a:lnTo>
                  <a:pt x="1291" y="0"/>
                </a:lnTo>
                <a:lnTo>
                  <a:pt x="1278" y="41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3">
            <a:extLst>
              <a:ext uri="{FF2B5EF4-FFF2-40B4-BE49-F238E27FC236}">
                <a16:creationId xmlns="" xmlns:a16="http://schemas.microsoft.com/office/drawing/2014/main" id="{76E4BD6D-F62F-4BA2-BF52-F4D211F06808}"/>
              </a:ext>
            </a:extLst>
          </p:cNvPr>
          <p:cNvSpPr>
            <a:spLocks/>
          </p:cNvSpPr>
          <p:nvPr/>
        </p:nvSpPr>
        <p:spPr bwMode="auto">
          <a:xfrm>
            <a:off x="2307371" y="3539471"/>
            <a:ext cx="589093" cy="1201750"/>
          </a:xfrm>
          <a:custGeom>
            <a:avLst/>
            <a:gdLst>
              <a:gd name="T0" fmla="*/ 275 w 275"/>
              <a:gd name="T1" fmla="*/ 115 h 561"/>
              <a:gd name="T2" fmla="*/ 275 w 275"/>
              <a:gd name="T3" fmla="*/ 561 h 561"/>
              <a:gd name="T4" fmla="*/ 197 w 275"/>
              <a:gd name="T5" fmla="*/ 527 h 561"/>
              <a:gd name="T6" fmla="*/ 99 w 275"/>
              <a:gd name="T7" fmla="*/ 480 h 561"/>
              <a:gd name="T8" fmla="*/ 0 w 275"/>
              <a:gd name="T9" fmla="*/ 437 h 561"/>
              <a:gd name="T10" fmla="*/ 0 w 275"/>
              <a:gd name="T11" fmla="*/ 368 h 561"/>
              <a:gd name="T12" fmla="*/ 0 w 275"/>
              <a:gd name="T13" fmla="*/ 0 h 561"/>
              <a:gd name="T14" fmla="*/ 275 w 275"/>
              <a:gd name="T15" fmla="*/ 115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5" h="561">
                <a:moveTo>
                  <a:pt x="275" y="115"/>
                </a:moveTo>
                <a:lnTo>
                  <a:pt x="275" y="561"/>
                </a:lnTo>
                <a:lnTo>
                  <a:pt x="197" y="527"/>
                </a:lnTo>
                <a:lnTo>
                  <a:pt x="99" y="480"/>
                </a:lnTo>
                <a:lnTo>
                  <a:pt x="0" y="437"/>
                </a:lnTo>
                <a:lnTo>
                  <a:pt x="0" y="368"/>
                </a:lnTo>
                <a:lnTo>
                  <a:pt x="0" y="0"/>
                </a:lnTo>
                <a:lnTo>
                  <a:pt x="275" y="11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isometricLeftDown">
                <a:rot lat="1800000" lon="2400000" rev="0"/>
              </a:camera>
              <a:lightRig rig="threePt" dir="t"/>
            </a:scene3d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Light" panose="020B0502040204020203" pitchFamily="34" charset="0"/>
              </a:rPr>
              <a:t>02</a:t>
            </a:r>
          </a:p>
        </p:txBody>
      </p:sp>
      <p:sp>
        <p:nvSpPr>
          <p:cNvPr id="33" name="Freeform 34">
            <a:extLst>
              <a:ext uri="{FF2B5EF4-FFF2-40B4-BE49-F238E27FC236}">
                <a16:creationId xmlns="" xmlns:a16="http://schemas.microsoft.com/office/drawing/2014/main" id="{10087CCE-7ABF-4B18-932B-63952A826899}"/>
              </a:ext>
            </a:extLst>
          </p:cNvPr>
          <p:cNvSpPr>
            <a:spLocks/>
          </p:cNvSpPr>
          <p:nvPr/>
        </p:nvSpPr>
        <p:spPr bwMode="auto">
          <a:xfrm>
            <a:off x="1536195" y="4319215"/>
            <a:ext cx="983250" cy="357741"/>
          </a:xfrm>
          <a:custGeom>
            <a:avLst/>
            <a:gdLst>
              <a:gd name="T0" fmla="*/ 360 w 459"/>
              <a:gd name="T1" fmla="*/ 73 h 167"/>
              <a:gd name="T2" fmla="*/ 459 w 459"/>
              <a:gd name="T3" fmla="*/ 116 h 167"/>
              <a:gd name="T4" fmla="*/ 261 w 459"/>
              <a:gd name="T5" fmla="*/ 167 h 167"/>
              <a:gd name="T6" fmla="*/ 0 w 459"/>
              <a:gd name="T7" fmla="*/ 51 h 167"/>
              <a:gd name="T8" fmla="*/ 197 w 459"/>
              <a:gd name="T9" fmla="*/ 0 h 167"/>
              <a:gd name="T10" fmla="*/ 261 w 459"/>
              <a:gd name="T11" fmla="*/ 30 h 167"/>
              <a:gd name="T12" fmla="*/ 360 w 459"/>
              <a:gd name="T13" fmla="*/ 4 h 167"/>
              <a:gd name="T14" fmla="*/ 360 w 459"/>
              <a:gd name="T15" fmla="*/ 7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9" h="167">
                <a:moveTo>
                  <a:pt x="360" y="73"/>
                </a:moveTo>
                <a:lnTo>
                  <a:pt x="459" y="116"/>
                </a:lnTo>
                <a:lnTo>
                  <a:pt x="261" y="167"/>
                </a:lnTo>
                <a:lnTo>
                  <a:pt x="0" y="51"/>
                </a:lnTo>
                <a:lnTo>
                  <a:pt x="197" y="0"/>
                </a:lnTo>
                <a:lnTo>
                  <a:pt x="261" y="30"/>
                </a:lnTo>
                <a:lnTo>
                  <a:pt x="360" y="4"/>
                </a:lnTo>
                <a:lnTo>
                  <a:pt x="360" y="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35">
            <a:extLst>
              <a:ext uri="{FF2B5EF4-FFF2-40B4-BE49-F238E27FC236}">
                <a16:creationId xmlns="" xmlns:a16="http://schemas.microsoft.com/office/drawing/2014/main" id="{3CCDAA02-34B5-4CAC-AF72-35100EA61378}"/>
              </a:ext>
            </a:extLst>
          </p:cNvPr>
          <p:cNvSpPr>
            <a:spLocks/>
          </p:cNvSpPr>
          <p:nvPr/>
        </p:nvSpPr>
        <p:spPr bwMode="auto">
          <a:xfrm>
            <a:off x="2095297" y="4567705"/>
            <a:ext cx="634078" cy="1019666"/>
          </a:xfrm>
          <a:custGeom>
            <a:avLst/>
            <a:gdLst>
              <a:gd name="T0" fmla="*/ 198 w 296"/>
              <a:gd name="T1" fmla="*/ 0 h 476"/>
              <a:gd name="T2" fmla="*/ 296 w 296"/>
              <a:gd name="T3" fmla="*/ 47 h 476"/>
              <a:gd name="T4" fmla="*/ 99 w 296"/>
              <a:gd name="T5" fmla="*/ 98 h 476"/>
              <a:gd name="T6" fmla="*/ 103 w 296"/>
              <a:gd name="T7" fmla="*/ 450 h 476"/>
              <a:gd name="T8" fmla="*/ 5 w 296"/>
              <a:gd name="T9" fmla="*/ 476 h 476"/>
              <a:gd name="T10" fmla="*/ 0 w 296"/>
              <a:gd name="T11" fmla="*/ 51 h 476"/>
              <a:gd name="T12" fmla="*/ 198 w 296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476">
                <a:moveTo>
                  <a:pt x="198" y="0"/>
                </a:moveTo>
                <a:lnTo>
                  <a:pt x="296" y="47"/>
                </a:lnTo>
                <a:lnTo>
                  <a:pt x="99" y="98"/>
                </a:lnTo>
                <a:lnTo>
                  <a:pt x="103" y="450"/>
                </a:lnTo>
                <a:lnTo>
                  <a:pt x="5" y="476"/>
                </a:lnTo>
                <a:lnTo>
                  <a:pt x="0" y="51"/>
                </a:lnTo>
                <a:lnTo>
                  <a:pt x="198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36">
            <a:extLst>
              <a:ext uri="{FF2B5EF4-FFF2-40B4-BE49-F238E27FC236}">
                <a16:creationId xmlns="" xmlns:a16="http://schemas.microsoft.com/office/drawing/2014/main" id="{6B3D4E20-D445-4502-8EC0-DC4573579295}"/>
              </a:ext>
            </a:extLst>
          </p:cNvPr>
          <p:cNvSpPr>
            <a:spLocks/>
          </p:cNvSpPr>
          <p:nvPr/>
        </p:nvSpPr>
        <p:spPr bwMode="auto">
          <a:xfrm>
            <a:off x="2307371" y="4126421"/>
            <a:ext cx="3318199" cy="918985"/>
          </a:xfrm>
          <a:custGeom>
            <a:avLst/>
            <a:gdLst>
              <a:gd name="T0" fmla="*/ 197 w 1549"/>
              <a:gd name="T1" fmla="*/ 253 h 429"/>
              <a:gd name="T2" fmla="*/ 275 w 1549"/>
              <a:gd name="T3" fmla="*/ 287 h 429"/>
              <a:gd name="T4" fmla="*/ 1351 w 1549"/>
              <a:gd name="T5" fmla="*/ 0 h 429"/>
              <a:gd name="T6" fmla="*/ 1549 w 1549"/>
              <a:gd name="T7" fmla="*/ 77 h 429"/>
              <a:gd name="T8" fmla="*/ 275 w 1549"/>
              <a:gd name="T9" fmla="*/ 429 h 429"/>
              <a:gd name="T10" fmla="*/ 0 w 1549"/>
              <a:gd name="T11" fmla="*/ 304 h 429"/>
              <a:gd name="T12" fmla="*/ 197 w 1549"/>
              <a:gd name="T13" fmla="*/ 253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9" h="429">
                <a:moveTo>
                  <a:pt x="197" y="253"/>
                </a:moveTo>
                <a:lnTo>
                  <a:pt x="275" y="287"/>
                </a:lnTo>
                <a:lnTo>
                  <a:pt x="1351" y="0"/>
                </a:lnTo>
                <a:lnTo>
                  <a:pt x="1549" y="77"/>
                </a:lnTo>
                <a:lnTo>
                  <a:pt x="275" y="429"/>
                </a:lnTo>
                <a:lnTo>
                  <a:pt x="0" y="304"/>
                </a:lnTo>
                <a:lnTo>
                  <a:pt x="197" y="25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37">
            <a:extLst>
              <a:ext uri="{FF2B5EF4-FFF2-40B4-BE49-F238E27FC236}">
                <a16:creationId xmlns="" xmlns:a16="http://schemas.microsoft.com/office/drawing/2014/main" id="{59AE2CC5-65D0-4E8E-806A-1D8FD573875A}"/>
              </a:ext>
            </a:extLst>
          </p:cNvPr>
          <p:cNvSpPr>
            <a:spLocks/>
          </p:cNvSpPr>
          <p:nvPr/>
        </p:nvSpPr>
        <p:spPr bwMode="auto">
          <a:xfrm>
            <a:off x="2307371" y="2933242"/>
            <a:ext cx="3354615" cy="852578"/>
          </a:xfrm>
          <a:custGeom>
            <a:avLst/>
            <a:gdLst>
              <a:gd name="T0" fmla="*/ 1566 w 1566"/>
              <a:gd name="T1" fmla="*/ 85 h 398"/>
              <a:gd name="T2" fmla="*/ 275 w 1566"/>
              <a:gd name="T3" fmla="*/ 398 h 398"/>
              <a:gd name="T4" fmla="*/ 0 w 1566"/>
              <a:gd name="T5" fmla="*/ 283 h 398"/>
              <a:gd name="T6" fmla="*/ 223 w 1566"/>
              <a:gd name="T7" fmla="*/ 231 h 398"/>
              <a:gd name="T8" fmla="*/ 275 w 1566"/>
              <a:gd name="T9" fmla="*/ 253 h 398"/>
              <a:gd name="T10" fmla="*/ 1339 w 1566"/>
              <a:gd name="T11" fmla="*/ 0 h 398"/>
              <a:gd name="T12" fmla="*/ 1566 w 1566"/>
              <a:gd name="T13" fmla="*/ 8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6" h="398">
                <a:moveTo>
                  <a:pt x="1566" y="85"/>
                </a:moveTo>
                <a:lnTo>
                  <a:pt x="275" y="398"/>
                </a:lnTo>
                <a:lnTo>
                  <a:pt x="0" y="283"/>
                </a:lnTo>
                <a:lnTo>
                  <a:pt x="223" y="231"/>
                </a:lnTo>
                <a:lnTo>
                  <a:pt x="275" y="253"/>
                </a:lnTo>
                <a:lnTo>
                  <a:pt x="1339" y="0"/>
                </a:lnTo>
                <a:lnTo>
                  <a:pt x="1566" y="8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38">
            <a:extLst>
              <a:ext uri="{FF2B5EF4-FFF2-40B4-BE49-F238E27FC236}">
                <a16:creationId xmlns="" xmlns:a16="http://schemas.microsoft.com/office/drawing/2014/main" id="{8F6AFB2B-6871-4395-BF10-45B90E3BCED0}"/>
              </a:ext>
            </a:extLst>
          </p:cNvPr>
          <p:cNvSpPr>
            <a:spLocks/>
          </p:cNvSpPr>
          <p:nvPr/>
        </p:nvSpPr>
        <p:spPr bwMode="auto">
          <a:xfrm>
            <a:off x="2307371" y="4777636"/>
            <a:ext cx="589093" cy="1195322"/>
          </a:xfrm>
          <a:custGeom>
            <a:avLst/>
            <a:gdLst>
              <a:gd name="T0" fmla="*/ 4 w 275"/>
              <a:gd name="T1" fmla="*/ 425 h 558"/>
              <a:gd name="T2" fmla="*/ 4 w 275"/>
              <a:gd name="T3" fmla="*/ 352 h 558"/>
              <a:gd name="T4" fmla="*/ 0 w 275"/>
              <a:gd name="T5" fmla="*/ 0 h 558"/>
              <a:gd name="T6" fmla="*/ 275 w 275"/>
              <a:gd name="T7" fmla="*/ 125 h 558"/>
              <a:gd name="T8" fmla="*/ 275 w 275"/>
              <a:gd name="T9" fmla="*/ 558 h 558"/>
              <a:gd name="T10" fmla="*/ 4 w 275"/>
              <a:gd name="T11" fmla="*/ 425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5" h="558">
                <a:moveTo>
                  <a:pt x="4" y="425"/>
                </a:moveTo>
                <a:lnTo>
                  <a:pt x="4" y="352"/>
                </a:lnTo>
                <a:lnTo>
                  <a:pt x="0" y="0"/>
                </a:lnTo>
                <a:lnTo>
                  <a:pt x="275" y="125"/>
                </a:lnTo>
                <a:lnTo>
                  <a:pt x="275" y="558"/>
                </a:lnTo>
                <a:lnTo>
                  <a:pt x="4" y="42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isometricLeftDown">
                <a:rot lat="1800000" lon="2400000" rev="0"/>
              </a:camera>
              <a:lightRig rig="threePt" dir="t"/>
            </a:scene3d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Light" panose="020B0502040204020203" pitchFamily="34" charset="0"/>
              </a:rPr>
              <a:t>03</a:t>
            </a:r>
          </a:p>
        </p:txBody>
      </p:sp>
      <p:sp>
        <p:nvSpPr>
          <p:cNvPr id="38" name="Freeform 39">
            <a:extLst>
              <a:ext uri="{FF2B5EF4-FFF2-40B4-BE49-F238E27FC236}">
                <a16:creationId xmlns="" xmlns:a16="http://schemas.microsoft.com/office/drawing/2014/main" id="{CD064A0D-6A98-4E09-A786-AB5B711626CC}"/>
              </a:ext>
            </a:extLst>
          </p:cNvPr>
          <p:cNvSpPr>
            <a:spLocks/>
          </p:cNvSpPr>
          <p:nvPr/>
        </p:nvSpPr>
        <p:spPr bwMode="auto">
          <a:xfrm>
            <a:off x="2086728" y="3335967"/>
            <a:ext cx="698343" cy="1047514"/>
          </a:xfrm>
          <a:custGeom>
            <a:avLst/>
            <a:gdLst>
              <a:gd name="T0" fmla="*/ 326 w 326"/>
              <a:gd name="T1" fmla="*/ 43 h 489"/>
              <a:gd name="T2" fmla="*/ 103 w 326"/>
              <a:gd name="T3" fmla="*/ 95 h 489"/>
              <a:gd name="T4" fmla="*/ 103 w 326"/>
              <a:gd name="T5" fmla="*/ 463 h 489"/>
              <a:gd name="T6" fmla="*/ 4 w 326"/>
              <a:gd name="T7" fmla="*/ 489 h 489"/>
              <a:gd name="T8" fmla="*/ 0 w 326"/>
              <a:gd name="T9" fmla="*/ 56 h 489"/>
              <a:gd name="T10" fmla="*/ 223 w 326"/>
              <a:gd name="T11" fmla="*/ 0 h 489"/>
              <a:gd name="T12" fmla="*/ 326 w 326"/>
              <a:gd name="T13" fmla="*/ 4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" h="489">
                <a:moveTo>
                  <a:pt x="326" y="43"/>
                </a:moveTo>
                <a:lnTo>
                  <a:pt x="103" y="95"/>
                </a:lnTo>
                <a:lnTo>
                  <a:pt x="103" y="463"/>
                </a:lnTo>
                <a:lnTo>
                  <a:pt x="4" y="489"/>
                </a:lnTo>
                <a:lnTo>
                  <a:pt x="0" y="56"/>
                </a:lnTo>
                <a:lnTo>
                  <a:pt x="223" y="0"/>
                </a:lnTo>
                <a:lnTo>
                  <a:pt x="326" y="4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40">
            <a:extLst>
              <a:ext uri="{FF2B5EF4-FFF2-40B4-BE49-F238E27FC236}">
                <a16:creationId xmlns="" xmlns:a16="http://schemas.microsoft.com/office/drawing/2014/main" id="{EA113BF6-B232-44C3-8ACF-5E3615161CBE}"/>
              </a:ext>
            </a:extLst>
          </p:cNvPr>
          <p:cNvSpPr>
            <a:spLocks/>
          </p:cNvSpPr>
          <p:nvPr/>
        </p:nvSpPr>
        <p:spPr bwMode="auto">
          <a:xfrm>
            <a:off x="2896463" y="4291368"/>
            <a:ext cx="2729106" cy="1681592"/>
          </a:xfrm>
          <a:custGeom>
            <a:avLst/>
            <a:gdLst>
              <a:gd name="T0" fmla="*/ 1265 w 1274"/>
              <a:gd name="T1" fmla="*/ 412 h 785"/>
              <a:gd name="T2" fmla="*/ 0 w 1274"/>
              <a:gd name="T3" fmla="*/ 785 h 785"/>
              <a:gd name="T4" fmla="*/ 0 w 1274"/>
              <a:gd name="T5" fmla="*/ 352 h 785"/>
              <a:gd name="T6" fmla="*/ 1274 w 1274"/>
              <a:gd name="T7" fmla="*/ 0 h 785"/>
              <a:gd name="T8" fmla="*/ 1265 w 1274"/>
              <a:gd name="T9" fmla="*/ 412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4" h="785">
                <a:moveTo>
                  <a:pt x="1265" y="412"/>
                </a:moveTo>
                <a:lnTo>
                  <a:pt x="0" y="785"/>
                </a:lnTo>
                <a:lnTo>
                  <a:pt x="0" y="352"/>
                </a:lnTo>
                <a:lnTo>
                  <a:pt x="1274" y="0"/>
                </a:lnTo>
                <a:lnTo>
                  <a:pt x="1265" y="41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41">
            <a:extLst>
              <a:ext uri="{FF2B5EF4-FFF2-40B4-BE49-F238E27FC236}">
                <a16:creationId xmlns="" xmlns:a16="http://schemas.microsoft.com/office/drawing/2014/main" id="{1AB4C16B-F23C-4369-A9ED-69BD26FF2BD6}"/>
              </a:ext>
            </a:extLst>
          </p:cNvPr>
          <p:cNvSpPr>
            <a:spLocks/>
          </p:cNvSpPr>
          <p:nvPr/>
        </p:nvSpPr>
        <p:spPr bwMode="auto">
          <a:xfrm>
            <a:off x="2298802" y="2271315"/>
            <a:ext cx="597662" cy="1203891"/>
          </a:xfrm>
          <a:custGeom>
            <a:avLst/>
            <a:gdLst>
              <a:gd name="T0" fmla="*/ 279 w 279"/>
              <a:gd name="T1" fmla="*/ 562 h 562"/>
              <a:gd name="T2" fmla="*/ 227 w 279"/>
              <a:gd name="T3" fmla="*/ 540 h 562"/>
              <a:gd name="T4" fmla="*/ 124 w 279"/>
              <a:gd name="T5" fmla="*/ 497 h 562"/>
              <a:gd name="T6" fmla="*/ 0 w 279"/>
              <a:gd name="T7" fmla="*/ 450 h 562"/>
              <a:gd name="T8" fmla="*/ 0 w 279"/>
              <a:gd name="T9" fmla="*/ 386 h 562"/>
              <a:gd name="T10" fmla="*/ 0 w 279"/>
              <a:gd name="T11" fmla="*/ 0 h 562"/>
              <a:gd name="T12" fmla="*/ 279 w 279"/>
              <a:gd name="T13" fmla="*/ 107 h 562"/>
              <a:gd name="T14" fmla="*/ 279 w 279"/>
              <a:gd name="T15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562">
                <a:moveTo>
                  <a:pt x="279" y="562"/>
                </a:moveTo>
                <a:lnTo>
                  <a:pt x="227" y="540"/>
                </a:lnTo>
                <a:lnTo>
                  <a:pt x="124" y="497"/>
                </a:lnTo>
                <a:lnTo>
                  <a:pt x="0" y="450"/>
                </a:lnTo>
                <a:lnTo>
                  <a:pt x="0" y="386"/>
                </a:lnTo>
                <a:lnTo>
                  <a:pt x="0" y="0"/>
                </a:lnTo>
                <a:lnTo>
                  <a:pt x="279" y="107"/>
                </a:lnTo>
                <a:lnTo>
                  <a:pt x="279" y="56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isometricLeftDown">
                <a:rot lat="1800000" lon="2400000" rev="0"/>
              </a:camera>
              <a:lightRig rig="threePt" dir="t"/>
            </a:scene3d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41" name="Freeform 42">
            <a:extLst>
              <a:ext uri="{FF2B5EF4-FFF2-40B4-BE49-F238E27FC236}">
                <a16:creationId xmlns="" xmlns:a16="http://schemas.microsoft.com/office/drawing/2014/main" id="{1E964BDF-342E-4A28-AE30-B74E0239E93A}"/>
              </a:ext>
            </a:extLst>
          </p:cNvPr>
          <p:cNvSpPr>
            <a:spLocks/>
          </p:cNvSpPr>
          <p:nvPr/>
        </p:nvSpPr>
        <p:spPr bwMode="auto">
          <a:xfrm>
            <a:off x="1516915" y="3098187"/>
            <a:ext cx="1047515" cy="357741"/>
          </a:xfrm>
          <a:custGeom>
            <a:avLst/>
            <a:gdLst>
              <a:gd name="T0" fmla="*/ 365 w 489"/>
              <a:gd name="T1" fmla="*/ 64 h 167"/>
              <a:gd name="T2" fmla="*/ 489 w 489"/>
              <a:gd name="T3" fmla="*/ 111 h 167"/>
              <a:gd name="T4" fmla="*/ 266 w 489"/>
              <a:gd name="T5" fmla="*/ 167 h 167"/>
              <a:gd name="T6" fmla="*/ 0 w 489"/>
              <a:gd name="T7" fmla="*/ 56 h 167"/>
              <a:gd name="T8" fmla="*/ 223 w 489"/>
              <a:gd name="T9" fmla="*/ 4 h 167"/>
              <a:gd name="T10" fmla="*/ 266 w 489"/>
              <a:gd name="T11" fmla="*/ 21 h 167"/>
              <a:gd name="T12" fmla="*/ 365 w 489"/>
              <a:gd name="T13" fmla="*/ 0 h 167"/>
              <a:gd name="T14" fmla="*/ 365 w 489"/>
              <a:gd name="T15" fmla="*/ 6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9" h="167">
                <a:moveTo>
                  <a:pt x="365" y="64"/>
                </a:moveTo>
                <a:lnTo>
                  <a:pt x="489" y="111"/>
                </a:lnTo>
                <a:lnTo>
                  <a:pt x="266" y="167"/>
                </a:lnTo>
                <a:lnTo>
                  <a:pt x="0" y="56"/>
                </a:lnTo>
                <a:lnTo>
                  <a:pt x="223" y="4"/>
                </a:lnTo>
                <a:lnTo>
                  <a:pt x="266" y="21"/>
                </a:lnTo>
                <a:lnTo>
                  <a:pt x="365" y="0"/>
                </a:lnTo>
                <a:lnTo>
                  <a:pt x="365" y="6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43">
            <a:extLst>
              <a:ext uri="{FF2B5EF4-FFF2-40B4-BE49-F238E27FC236}">
                <a16:creationId xmlns="" xmlns:a16="http://schemas.microsoft.com/office/drawing/2014/main" id="{0C07FD82-2226-42BA-8346-FB5E434BEEF4}"/>
              </a:ext>
            </a:extLst>
          </p:cNvPr>
          <p:cNvSpPr>
            <a:spLocks/>
          </p:cNvSpPr>
          <p:nvPr/>
        </p:nvSpPr>
        <p:spPr bwMode="auto">
          <a:xfrm>
            <a:off x="2894783" y="1905007"/>
            <a:ext cx="2793371" cy="1570200"/>
          </a:xfrm>
          <a:custGeom>
            <a:avLst/>
            <a:gdLst>
              <a:gd name="T0" fmla="*/ 1295 w 1304"/>
              <a:gd name="T1" fmla="*/ 424 h 733"/>
              <a:gd name="T2" fmla="*/ 1064 w 1304"/>
              <a:gd name="T3" fmla="*/ 480 h 733"/>
              <a:gd name="T4" fmla="*/ 0 w 1304"/>
              <a:gd name="T5" fmla="*/ 733 h 733"/>
              <a:gd name="T6" fmla="*/ 0 w 1304"/>
              <a:gd name="T7" fmla="*/ 278 h 733"/>
              <a:gd name="T8" fmla="*/ 1304 w 1304"/>
              <a:gd name="T9" fmla="*/ 0 h 733"/>
              <a:gd name="T10" fmla="*/ 1295 w 1304"/>
              <a:gd name="T11" fmla="*/ 424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4" h="733">
                <a:moveTo>
                  <a:pt x="1295" y="424"/>
                </a:moveTo>
                <a:lnTo>
                  <a:pt x="1064" y="480"/>
                </a:lnTo>
                <a:lnTo>
                  <a:pt x="0" y="733"/>
                </a:lnTo>
                <a:lnTo>
                  <a:pt x="0" y="278"/>
                </a:lnTo>
                <a:lnTo>
                  <a:pt x="1304" y="0"/>
                </a:lnTo>
                <a:lnTo>
                  <a:pt x="1295" y="42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Freeform 44">
            <a:extLst>
              <a:ext uri="{FF2B5EF4-FFF2-40B4-BE49-F238E27FC236}">
                <a16:creationId xmlns="" xmlns:a16="http://schemas.microsoft.com/office/drawing/2014/main" id="{31ED3F30-79C0-46E8-9717-488BEF2AB9BA}"/>
              </a:ext>
            </a:extLst>
          </p:cNvPr>
          <p:cNvSpPr>
            <a:spLocks/>
          </p:cNvSpPr>
          <p:nvPr/>
        </p:nvSpPr>
        <p:spPr bwMode="auto">
          <a:xfrm>
            <a:off x="2298802" y="1701502"/>
            <a:ext cx="3391033" cy="799024"/>
          </a:xfrm>
          <a:custGeom>
            <a:avLst/>
            <a:gdLst>
              <a:gd name="T0" fmla="*/ 1583 w 1583"/>
              <a:gd name="T1" fmla="*/ 95 h 373"/>
              <a:gd name="T2" fmla="*/ 279 w 1583"/>
              <a:gd name="T3" fmla="*/ 373 h 373"/>
              <a:gd name="T4" fmla="*/ 0 w 1583"/>
              <a:gd name="T5" fmla="*/ 266 h 373"/>
              <a:gd name="T6" fmla="*/ 1192 w 1583"/>
              <a:gd name="T7" fmla="*/ 22 h 373"/>
              <a:gd name="T8" fmla="*/ 1300 w 1583"/>
              <a:gd name="T9" fmla="*/ 0 h 373"/>
              <a:gd name="T10" fmla="*/ 1583 w 1583"/>
              <a:gd name="T11" fmla="*/ 9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3" h="373">
                <a:moveTo>
                  <a:pt x="1583" y="95"/>
                </a:moveTo>
                <a:lnTo>
                  <a:pt x="279" y="373"/>
                </a:lnTo>
                <a:lnTo>
                  <a:pt x="0" y="266"/>
                </a:lnTo>
                <a:lnTo>
                  <a:pt x="1192" y="22"/>
                </a:lnTo>
                <a:lnTo>
                  <a:pt x="1300" y="0"/>
                </a:lnTo>
                <a:lnTo>
                  <a:pt x="1583" y="9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45">
            <a:extLst>
              <a:ext uri="{FF2B5EF4-FFF2-40B4-BE49-F238E27FC236}">
                <a16:creationId xmlns="" xmlns:a16="http://schemas.microsoft.com/office/drawing/2014/main" id="{25FA596D-F68B-4FAF-8931-F87B94489158}"/>
              </a:ext>
            </a:extLst>
          </p:cNvPr>
          <p:cNvSpPr>
            <a:spLocks/>
          </p:cNvSpPr>
          <p:nvPr/>
        </p:nvSpPr>
        <p:spPr bwMode="auto">
          <a:xfrm>
            <a:off x="2078160" y="1620100"/>
            <a:ext cx="2774092" cy="1523073"/>
          </a:xfrm>
          <a:custGeom>
            <a:avLst/>
            <a:gdLst>
              <a:gd name="T0" fmla="*/ 1295 w 1295"/>
              <a:gd name="T1" fmla="*/ 60 h 711"/>
              <a:gd name="T2" fmla="*/ 103 w 1295"/>
              <a:gd name="T3" fmla="*/ 304 h 711"/>
              <a:gd name="T4" fmla="*/ 103 w 1295"/>
              <a:gd name="T5" fmla="*/ 690 h 711"/>
              <a:gd name="T6" fmla="*/ 4 w 1295"/>
              <a:gd name="T7" fmla="*/ 711 h 711"/>
              <a:gd name="T8" fmla="*/ 0 w 1295"/>
              <a:gd name="T9" fmla="*/ 265 h 711"/>
              <a:gd name="T10" fmla="*/ 1295 w 1295"/>
              <a:gd name="T11" fmla="*/ 0 h 711"/>
              <a:gd name="T12" fmla="*/ 1295 w 1295"/>
              <a:gd name="T13" fmla="*/ 6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5" h="711">
                <a:moveTo>
                  <a:pt x="1295" y="60"/>
                </a:moveTo>
                <a:lnTo>
                  <a:pt x="103" y="304"/>
                </a:lnTo>
                <a:lnTo>
                  <a:pt x="103" y="690"/>
                </a:lnTo>
                <a:lnTo>
                  <a:pt x="4" y="711"/>
                </a:lnTo>
                <a:lnTo>
                  <a:pt x="0" y="265"/>
                </a:lnTo>
                <a:lnTo>
                  <a:pt x="1295" y="0"/>
                </a:lnTo>
                <a:lnTo>
                  <a:pt x="1295" y="6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46">
            <a:extLst>
              <a:ext uri="{FF2B5EF4-FFF2-40B4-BE49-F238E27FC236}">
                <a16:creationId xmlns="" xmlns:a16="http://schemas.microsoft.com/office/drawing/2014/main" id="{E8E87958-4EEF-4B3F-A6F0-01D012144E3D}"/>
              </a:ext>
            </a:extLst>
          </p:cNvPr>
          <p:cNvSpPr>
            <a:spLocks/>
          </p:cNvSpPr>
          <p:nvPr/>
        </p:nvSpPr>
        <p:spPr bwMode="auto">
          <a:xfrm>
            <a:off x="1516915" y="3218147"/>
            <a:ext cx="578382" cy="1165332"/>
          </a:xfrm>
          <a:custGeom>
            <a:avLst/>
            <a:gdLst>
              <a:gd name="T0" fmla="*/ 270 w 270"/>
              <a:gd name="T1" fmla="*/ 544 h 544"/>
              <a:gd name="T2" fmla="*/ 206 w 270"/>
              <a:gd name="T3" fmla="*/ 514 h 544"/>
              <a:gd name="T4" fmla="*/ 107 w 270"/>
              <a:gd name="T5" fmla="*/ 471 h 544"/>
              <a:gd name="T6" fmla="*/ 4 w 270"/>
              <a:gd name="T7" fmla="*/ 428 h 544"/>
              <a:gd name="T8" fmla="*/ 4 w 270"/>
              <a:gd name="T9" fmla="*/ 360 h 544"/>
              <a:gd name="T10" fmla="*/ 0 w 270"/>
              <a:gd name="T11" fmla="*/ 0 h 544"/>
              <a:gd name="T12" fmla="*/ 266 w 270"/>
              <a:gd name="T13" fmla="*/ 111 h 544"/>
              <a:gd name="T14" fmla="*/ 270 w 270"/>
              <a:gd name="T1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544">
                <a:moveTo>
                  <a:pt x="270" y="544"/>
                </a:moveTo>
                <a:lnTo>
                  <a:pt x="206" y="514"/>
                </a:lnTo>
                <a:lnTo>
                  <a:pt x="107" y="471"/>
                </a:lnTo>
                <a:lnTo>
                  <a:pt x="4" y="428"/>
                </a:lnTo>
                <a:lnTo>
                  <a:pt x="4" y="360"/>
                </a:lnTo>
                <a:lnTo>
                  <a:pt x="0" y="0"/>
                </a:lnTo>
                <a:lnTo>
                  <a:pt x="266" y="111"/>
                </a:lnTo>
                <a:lnTo>
                  <a:pt x="270" y="54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47">
            <a:extLst>
              <a:ext uri="{FF2B5EF4-FFF2-40B4-BE49-F238E27FC236}">
                <a16:creationId xmlns="" xmlns:a16="http://schemas.microsoft.com/office/drawing/2014/main" id="{CEBFF8E2-5426-4DF2-9DB7-ABFF288ECE5E}"/>
              </a:ext>
            </a:extLst>
          </p:cNvPr>
          <p:cNvSpPr>
            <a:spLocks/>
          </p:cNvSpPr>
          <p:nvPr/>
        </p:nvSpPr>
        <p:spPr bwMode="auto">
          <a:xfrm>
            <a:off x="790725" y="3989323"/>
            <a:ext cx="955401" cy="349172"/>
          </a:xfrm>
          <a:custGeom>
            <a:avLst/>
            <a:gdLst>
              <a:gd name="T0" fmla="*/ 343 w 446"/>
              <a:gd name="T1" fmla="*/ 68 h 163"/>
              <a:gd name="T2" fmla="*/ 446 w 446"/>
              <a:gd name="T3" fmla="*/ 111 h 163"/>
              <a:gd name="T4" fmla="*/ 253 w 446"/>
              <a:gd name="T5" fmla="*/ 163 h 163"/>
              <a:gd name="T6" fmla="*/ 0 w 446"/>
              <a:gd name="T7" fmla="*/ 47 h 163"/>
              <a:gd name="T8" fmla="*/ 197 w 446"/>
              <a:gd name="T9" fmla="*/ 0 h 163"/>
              <a:gd name="T10" fmla="*/ 249 w 446"/>
              <a:gd name="T11" fmla="*/ 25 h 163"/>
              <a:gd name="T12" fmla="*/ 343 w 446"/>
              <a:gd name="T13" fmla="*/ 0 h 163"/>
              <a:gd name="T14" fmla="*/ 343 w 446"/>
              <a:gd name="T15" fmla="*/ 6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6" h="163">
                <a:moveTo>
                  <a:pt x="343" y="68"/>
                </a:moveTo>
                <a:lnTo>
                  <a:pt x="446" y="111"/>
                </a:lnTo>
                <a:lnTo>
                  <a:pt x="253" y="163"/>
                </a:lnTo>
                <a:lnTo>
                  <a:pt x="0" y="47"/>
                </a:lnTo>
                <a:lnTo>
                  <a:pt x="197" y="0"/>
                </a:lnTo>
                <a:lnTo>
                  <a:pt x="249" y="25"/>
                </a:lnTo>
                <a:lnTo>
                  <a:pt x="343" y="0"/>
                </a:lnTo>
                <a:lnTo>
                  <a:pt x="343" y="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48">
            <a:extLst>
              <a:ext uri="{FF2B5EF4-FFF2-40B4-BE49-F238E27FC236}">
                <a16:creationId xmlns="" xmlns:a16="http://schemas.microsoft.com/office/drawing/2014/main" id="{A9535CA1-351B-4625-9DFB-B833DFA64430}"/>
              </a:ext>
            </a:extLst>
          </p:cNvPr>
          <p:cNvSpPr>
            <a:spLocks/>
          </p:cNvSpPr>
          <p:nvPr/>
        </p:nvSpPr>
        <p:spPr bwMode="auto">
          <a:xfrm>
            <a:off x="1536195" y="4428466"/>
            <a:ext cx="569813" cy="1158906"/>
          </a:xfrm>
          <a:custGeom>
            <a:avLst/>
            <a:gdLst>
              <a:gd name="T0" fmla="*/ 4 w 266"/>
              <a:gd name="T1" fmla="*/ 416 h 541"/>
              <a:gd name="T2" fmla="*/ 4 w 266"/>
              <a:gd name="T3" fmla="*/ 348 h 541"/>
              <a:gd name="T4" fmla="*/ 0 w 266"/>
              <a:gd name="T5" fmla="*/ 0 h 541"/>
              <a:gd name="T6" fmla="*/ 261 w 266"/>
              <a:gd name="T7" fmla="*/ 116 h 541"/>
              <a:gd name="T8" fmla="*/ 266 w 266"/>
              <a:gd name="T9" fmla="*/ 541 h 541"/>
              <a:gd name="T10" fmla="*/ 4 w 266"/>
              <a:gd name="T11" fmla="*/ 416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" h="541">
                <a:moveTo>
                  <a:pt x="4" y="416"/>
                </a:moveTo>
                <a:lnTo>
                  <a:pt x="4" y="348"/>
                </a:lnTo>
                <a:lnTo>
                  <a:pt x="0" y="0"/>
                </a:lnTo>
                <a:lnTo>
                  <a:pt x="261" y="116"/>
                </a:lnTo>
                <a:lnTo>
                  <a:pt x="266" y="541"/>
                </a:lnTo>
                <a:lnTo>
                  <a:pt x="4" y="41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49">
            <a:extLst>
              <a:ext uri="{FF2B5EF4-FFF2-40B4-BE49-F238E27FC236}">
                <a16:creationId xmlns="" xmlns:a16="http://schemas.microsoft.com/office/drawing/2014/main" id="{574C55F5-63F8-4301-B774-22FE303BC8AF}"/>
              </a:ext>
            </a:extLst>
          </p:cNvPr>
          <p:cNvSpPr>
            <a:spLocks/>
          </p:cNvSpPr>
          <p:nvPr/>
        </p:nvSpPr>
        <p:spPr bwMode="auto">
          <a:xfrm>
            <a:off x="1315552" y="3025354"/>
            <a:ext cx="679064" cy="1017524"/>
          </a:xfrm>
          <a:custGeom>
            <a:avLst/>
            <a:gdLst>
              <a:gd name="T0" fmla="*/ 317 w 317"/>
              <a:gd name="T1" fmla="*/ 38 h 475"/>
              <a:gd name="T2" fmla="*/ 94 w 317"/>
              <a:gd name="T3" fmla="*/ 90 h 475"/>
              <a:gd name="T4" fmla="*/ 98 w 317"/>
              <a:gd name="T5" fmla="*/ 450 h 475"/>
              <a:gd name="T6" fmla="*/ 4 w 317"/>
              <a:gd name="T7" fmla="*/ 475 h 475"/>
              <a:gd name="T8" fmla="*/ 0 w 317"/>
              <a:gd name="T9" fmla="*/ 51 h 475"/>
              <a:gd name="T10" fmla="*/ 218 w 317"/>
              <a:gd name="T11" fmla="*/ 0 h 475"/>
              <a:gd name="T12" fmla="*/ 317 w 317"/>
              <a:gd name="T13" fmla="*/ 38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7" h="475">
                <a:moveTo>
                  <a:pt x="317" y="38"/>
                </a:moveTo>
                <a:lnTo>
                  <a:pt x="94" y="90"/>
                </a:lnTo>
                <a:lnTo>
                  <a:pt x="98" y="450"/>
                </a:lnTo>
                <a:lnTo>
                  <a:pt x="4" y="475"/>
                </a:lnTo>
                <a:lnTo>
                  <a:pt x="0" y="51"/>
                </a:lnTo>
                <a:lnTo>
                  <a:pt x="218" y="0"/>
                </a:lnTo>
                <a:lnTo>
                  <a:pt x="317" y="3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0">
            <a:extLst>
              <a:ext uri="{FF2B5EF4-FFF2-40B4-BE49-F238E27FC236}">
                <a16:creationId xmlns="" xmlns:a16="http://schemas.microsoft.com/office/drawing/2014/main" id="{C3C081B1-7B42-426A-9960-C574A6D0FEA0}"/>
              </a:ext>
            </a:extLst>
          </p:cNvPr>
          <p:cNvSpPr>
            <a:spLocks/>
          </p:cNvSpPr>
          <p:nvPr/>
        </p:nvSpPr>
        <p:spPr bwMode="auto">
          <a:xfrm>
            <a:off x="1497636" y="1977840"/>
            <a:ext cx="589093" cy="1165332"/>
          </a:xfrm>
          <a:custGeom>
            <a:avLst/>
            <a:gdLst>
              <a:gd name="T0" fmla="*/ 275 w 275"/>
              <a:gd name="T1" fmla="*/ 544 h 544"/>
              <a:gd name="T2" fmla="*/ 232 w 275"/>
              <a:gd name="T3" fmla="*/ 527 h 544"/>
              <a:gd name="T4" fmla="*/ 133 w 275"/>
              <a:gd name="T5" fmla="*/ 489 h 544"/>
              <a:gd name="T6" fmla="*/ 9 w 275"/>
              <a:gd name="T7" fmla="*/ 437 h 544"/>
              <a:gd name="T8" fmla="*/ 9 w 275"/>
              <a:gd name="T9" fmla="*/ 377 h 544"/>
              <a:gd name="T10" fmla="*/ 0 w 275"/>
              <a:gd name="T11" fmla="*/ 0 h 544"/>
              <a:gd name="T12" fmla="*/ 271 w 275"/>
              <a:gd name="T13" fmla="*/ 98 h 544"/>
              <a:gd name="T14" fmla="*/ 275 w 275"/>
              <a:gd name="T1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5" h="544">
                <a:moveTo>
                  <a:pt x="275" y="544"/>
                </a:moveTo>
                <a:lnTo>
                  <a:pt x="232" y="527"/>
                </a:lnTo>
                <a:lnTo>
                  <a:pt x="133" y="489"/>
                </a:lnTo>
                <a:lnTo>
                  <a:pt x="9" y="437"/>
                </a:lnTo>
                <a:lnTo>
                  <a:pt x="9" y="377"/>
                </a:lnTo>
                <a:lnTo>
                  <a:pt x="0" y="0"/>
                </a:lnTo>
                <a:lnTo>
                  <a:pt x="271" y="98"/>
                </a:lnTo>
                <a:lnTo>
                  <a:pt x="275" y="5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Freeform 51">
            <a:extLst>
              <a:ext uri="{FF2B5EF4-FFF2-40B4-BE49-F238E27FC236}">
                <a16:creationId xmlns="" xmlns:a16="http://schemas.microsoft.com/office/drawing/2014/main" id="{863F29C2-A73D-4303-8238-0E5795E180EC}"/>
              </a:ext>
            </a:extLst>
          </p:cNvPr>
          <p:cNvSpPr>
            <a:spLocks/>
          </p:cNvSpPr>
          <p:nvPr/>
        </p:nvSpPr>
        <p:spPr bwMode="auto">
          <a:xfrm>
            <a:off x="773588" y="2785432"/>
            <a:ext cx="1008956" cy="349172"/>
          </a:xfrm>
          <a:custGeom>
            <a:avLst/>
            <a:gdLst>
              <a:gd name="T0" fmla="*/ 347 w 471"/>
              <a:gd name="T1" fmla="*/ 60 h 163"/>
              <a:gd name="T2" fmla="*/ 471 w 471"/>
              <a:gd name="T3" fmla="*/ 112 h 163"/>
              <a:gd name="T4" fmla="*/ 253 w 471"/>
              <a:gd name="T5" fmla="*/ 163 h 163"/>
              <a:gd name="T6" fmla="*/ 0 w 471"/>
              <a:gd name="T7" fmla="*/ 56 h 163"/>
              <a:gd name="T8" fmla="*/ 218 w 471"/>
              <a:gd name="T9" fmla="*/ 9 h 163"/>
              <a:gd name="T10" fmla="*/ 248 w 471"/>
              <a:gd name="T11" fmla="*/ 22 h 163"/>
              <a:gd name="T12" fmla="*/ 347 w 471"/>
              <a:gd name="T13" fmla="*/ 0 h 163"/>
              <a:gd name="T14" fmla="*/ 347 w 471"/>
              <a:gd name="T15" fmla="*/ 6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1" h="163">
                <a:moveTo>
                  <a:pt x="347" y="60"/>
                </a:moveTo>
                <a:lnTo>
                  <a:pt x="471" y="112"/>
                </a:lnTo>
                <a:lnTo>
                  <a:pt x="253" y="163"/>
                </a:lnTo>
                <a:lnTo>
                  <a:pt x="0" y="56"/>
                </a:lnTo>
                <a:lnTo>
                  <a:pt x="218" y="9"/>
                </a:lnTo>
                <a:lnTo>
                  <a:pt x="248" y="22"/>
                </a:lnTo>
                <a:lnTo>
                  <a:pt x="347" y="0"/>
                </a:lnTo>
                <a:lnTo>
                  <a:pt x="347" y="6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2">
            <a:extLst>
              <a:ext uri="{FF2B5EF4-FFF2-40B4-BE49-F238E27FC236}">
                <a16:creationId xmlns="" xmlns:a16="http://schemas.microsoft.com/office/drawing/2014/main" id="{2F627E90-E88E-4795-825A-DB9717B3033B}"/>
              </a:ext>
            </a:extLst>
          </p:cNvPr>
          <p:cNvSpPr>
            <a:spLocks/>
          </p:cNvSpPr>
          <p:nvPr/>
        </p:nvSpPr>
        <p:spPr bwMode="auto">
          <a:xfrm>
            <a:off x="1332690" y="4227103"/>
            <a:ext cx="625509" cy="1000387"/>
          </a:xfrm>
          <a:custGeom>
            <a:avLst/>
            <a:gdLst>
              <a:gd name="T0" fmla="*/ 292 w 292"/>
              <a:gd name="T1" fmla="*/ 43 h 467"/>
              <a:gd name="T2" fmla="*/ 95 w 292"/>
              <a:gd name="T3" fmla="*/ 94 h 467"/>
              <a:gd name="T4" fmla="*/ 99 w 292"/>
              <a:gd name="T5" fmla="*/ 442 h 467"/>
              <a:gd name="T6" fmla="*/ 5 w 292"/>
              <a:gd name="T7" fmla="*/ 467 h 467"/>
              <a:gd name="T8" fmla="*/ 0 w 292"/>
              <a:gd name="T9" fmla="*/ 52 h 467"/>
              <a:gd name="T10" fmla="*/ 193 w 292"/>
              <a:gd name="T11" fmla="*/ 0 h 467"/>
              <a:gd name="T12" fmla="*/ 292 w 292"/>
              <a:gd name="T13" fmla="*/ 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2" h="467">
                <a:moveTo>
                  <a:pt x="292" y="43"/>
                </a:moveTo>
                <a:lnTo>
                  <a:pt x="95" y="94"/>
                </a:lnTo>
                <a:lnTo>
                  <a:pt x="99" y="442"/>
                </a:lnTo>
                <a:lnTo>
                  <a:pt x="5" y="467"/>
                </a:lnTo>
                <a:lnTo>
                  <a:pt x="0" y="52"/>
                </a:lnTo>
                <a:lnTo>
                  <a:pt x="193" y="0"/>
                </a:lnTo>
                <a:lnTo>
                  <a:pt x="292" y="4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53">
            <a:extLst>
              <a:ext uri="{FF2B5EF4-FFF2-40B4-BE49-F238E27FC236}">
                <a16:creationId xmlns="" xmlns:a16="http://schemas.microsoft.com/office/drawing/2014/main" id="{515850B6-8A90-4E98-A693-6CF74FA2F893}"/>
              </a:ext>
            </a:extLst>
          </p:cNvPr>
          <p:cNvSpPr>
            <a:spLocks/>
          </p:cNvSpPr>
          <p:nvPr/>
        </p:nvSpPr>
        <p:spPr bwMode="auto">
          <a:xfrm>
            <a:off x="1497636" y="1427306"/>
            <a:ext cx="3354615" cy="760466"/>
          </a:xfrm>
          <a:custGeom>
            <a:avLst/>
            <a:gdLst>
              <a:gd name="T0" fmla="*/ 1566 w 1566"/>
              <a:gd name="T1" fmla="*/ 90 h 355"/>
              <a:gd name="T2" fmla="*/ 271 w 1566"/>
              <a:gd name="T3" fmla="*/ 355 h 355"/>
              <a:gd name="T4" fmla="*/ 0 w 1566"/>
              <a:gd name="T5" fmla="*/ 257 h 355"/>
              <a:gd name="T6" fmla="*/ 1197 w 1566"/>
              <a:gd name="T7" fmla="*/ 21 h 355"/>
              <a:gd name="T8" fmla="*/ 1296 w 1566"/>
              <a:gd name="T9" fmla="*/ 0 h 355"/>
              <a:gd name="T10" fmla="*/ 1566 w 1566"/>
              <a:gd name="T11" fmla="*/ 9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6" h="355">
                <a:moveTo>
                  <a:pt x="1566" y="90"/>
                </a:moveTo>
                <a:lnTo>
                  <a:pt x="271" y="355"/>
                </a:lnTo>
                <a:lnTo>
                  <a:pt x="0" y="257"/>
                </a:lnTo>
                <a:lnTo>
                  <a:pt x="1197" y="21"/>
                </a:lnTo>
                <a:lnTo>
                  <a:pt x="1296" y="0"/>
                </a:lnTo>
                <a:lnTo>
                  <a:pt x="1566" y="9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4">
            <a:extLst>
              <a:ext uri="{FF2B5EF4-FFF2-40B4-BE49-F238E27FC236}">
                <a16:creationId xmlns="" xmlns:a16="http://schemas.microsoft.com/office/drawing/2014/main" id="{F86B77E0-6DB5-4BDA-A98C-D399DEBFECDF}"/>
              </a:ext>
            </a:extLst>
          </p:cNvPr>
          <p:cNvSpPr>
            <a:spLocks/>
          </p:cNvSpPr>
          <p:nvPr/>
        </p:nvSpPr>
        <p:spPr bwMode="auto">
          <a:xfrm>
            <a:off x="1296274" y="1363041"/>
            <a:ext cx="2765523" cy="1469518"/>
          </a:xfrm>
          <a:custGeom>
            <a:avLst/>
            <a:gdLst>
              <a:gd name="T0" fmla="*/ 1291 w 1291"/>
              <a:gd name="T1" fmla="*/ 51 h 686"/>
              <a:gd name="T2" fmla="*/ 94 w 1291"/>
              <a:gd name="T3" fmla="*/ 287 h 686"/>
              <a:gd name="T4" fmla="*/ 103 w 1291"/>
              <a:gd name="T5" fmla="*/ 664 h 686"/>
              <a:gd name="T6" fmla="*/ 4 w 1291"/>
              <a:gd name="T7" fmla="*/ 686 h 686"/>
              <a:gd name="T8" fmla="*/ 0 w 1291"/>
              <a:gd name="T9" fmla="*/ 248 h 686"/>
              <a:gd name="T10" fmla="*/ 1291 w 1291"/>
              <a:gd name="T11" fmla="*/ 0 h 686"/>
              <a:gd name="T12" fmla="*/ 1291 w 1291"/>
              <a:gd name="T13" fmla="*/ 5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1" h="686">
                <a:moveTo>
                  <a:pt x="1291" y="51"/>
                </a:moveTo>
                <a:lnTo>
                  <a:pt x="94" y="287"/>
                </a:lnTo>
                <a:lnTo>
                  <a:pt x="103" y="664"/>
                </a:lnTo>
                <a:lnTo>
                  <a:pt x="4" y="686"/>
                </a:lnTo>
                <a:lnTo>
                  <a:pt x="0" y="248"/>
                </a:lnTo>
                <a:lnTo>
                  <a:pt x="1291" y="0"/>
                </a:lnTo>
                <a:lnTo>
                  <a:pt x="1291" y="5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55">
            <a:extLst>
              <a:ext uri="{FF2B5EF4-FFF2-40B4-BE49-F238E27FC236}">
                <a16:creationId xmlns="" xmlns:a16="http://schemas.microsoft.com/office/drawing/2014/main" id="{C8BED9EF-1B67-48E7-8F7A-125194CDDC4D}"/>
              </a:ext>
            </a:extLst>
          </p:cNvPr>
          <p:cNvSpPr>
            <a:spLocks/>
          </p:cNvSpPr>
          <p:nvPr/>
        </p:nvSpPr>
        <p:spPr bwMode="auto">
          <a:xfrm>
            <a:off x="773588" y="2905393"/>
            <a:ext cx="550535" cy="1137485"/>
          </a:xfrm>
          <a:custGeom>
            <a:avLst/>
            <a:gdLst>
              <a:gd name="T0" fmla="*/ 257 w 257"/>
              <a:gd name="T1" fmla="*/ 531 h 531"/>
              <a:gd name="T2" fmla="*/ 205 w 257"/>
              <a:gd name="T3" fmla="*/ 506 h 531"/>
              <a:gd name="T4" fmla="*/ 8 w 257"/>
              <a:gd name="T5" fmla="*/ 420 h 531"/>
              <a:gd name="T6" fmla="*/ 0 w 257"/>
              <a:gd name="T7" fmla="*/ 0 h 531"/>
              <a:gd name="T8" fmla="*/ 253 w 257"/>
              <a:gd name="T9" fmla="*/ 107 h 531"/>
              <a:gd name="T10" fmla="*/ 257 w 257"/>
              <a:gd name="T11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" h="531">
                <a:moveTo>
                  <a:pt x="257" y="531"/>
                </a:moveTo>
                <a:lnTo>
                  <a:pt x="205" y="506"/>
                </a:lnTo>
                <a:lnTo>
                  <a:pt x="8" y="420"/>
                </a:lnTo>
                <a:lnTo>
                  <a:pt x="0" y="0"/>
                </a:lnTo>
                <a:lnTo>
                  <a:pt x="253" y="107"/>
                </a:lnTo>
                <a:lnTo>
                  <a:pt x="257" y="53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6">
            <a:extLst>
              <a:ext uri="{FF2B5EF4-FFF2-40B4-BE49-F238E27FC236}">
                <a16:creationId xmlns="" xmlns:a16="http://schemas.microsoft.com/office/drawing/2014/main" id="{4DC58346-A031-4A4E-8C4D-38CEAFE77700}"/>
              </a:ext>
            </a:extLst>
          </p:cNvPr>
          <p:cNvSpPr>
            <a:spLocks/>
          </p:cNvSpPr>
          <p:nvPr/>
        </p:nvSpPr>
        <p:spPr bwMode="auto">
          <a:xfrm>
            <a:off x="745739" y="1692933"/>
            <a:ext cx="559103" cy="1139626"/>
          </a:xfrm>
          <a:custGeom>
            <a:avLst/>
            <a:gdLst>
              <a:gd name="T0" fmla="*/ 261 w 261"/>
              <a:gd name="T1" fmla="*/ 532 h 532"/>
              <a:gd name="T2" fmla="*/ 231 w 261"/>
              <a:gd name="T3" fmla="*/ 519 h 532"/>
              <a:gd name="T4" fmla="*/ 8 w 261"/>
              <a:gd name="T5" fmla="*/ 429 h 532"/>
              <a:gd name="T6" fmla="*/ 0 w 261"/>
              <a:gd name="T7" fmla="*/ 0 h 532"/>
              <a:gd name="T8" fmla="*/ 257 w 261"/>
              <a:gd name="T9" fmla="*/ 94 h 532"/>
              <a:gd name="T10" fmla="*/ 261 w 261"/>
              <a:gd name="T11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" h="532">
                <a:moveTo>
                  <a:pt x="261" y="532"/>
                </a:moveTo>
                <a:lnTo>
                  <a:pt x="231" y="519"/>
                </a:lnTo>
                <a:lnTo>
                  <a:pt x="8" y="429"/>
                </a:lnTo>
                <a:lnTo>
                  <a:pt x="0" y="0"/>
                </a:lnTo>
                <a:lnTo>
                  <a:pt x="257" y="94"/>
                </a:lnTo>
                <a:lnTo>
                  <a:pt x="261" y="53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Freeform 57">
            <a:extLst>
              <a:ext uri="{FF2B5EF4-FFF2-40B4-BE49-F238E27FC236}">
                <a16:creationId xmlns="" xmlns:a16="http://schemas.microsoft.com/office/drawing/2014/main" id="{E5EDF04F-5A25-4AB2-AF3A-BB467D6D769D}"/>
              </a:ext>
            </a:extLst>
          </p:cNvPr>
          <p:cNvSpPr>
            <a:spLocks/>
          </p:cNvSpPr>
          <p:nvPr/>
        </p:nvSpPr>
        <p:spPr bwMode="auto">
          <a:xfrm>
            <a:off x="790725" y="4090005"/>
            <a:ext cx="552676" cy="1137485"/>
          </a:xfrm>
          <a:custGeom>
            <a:avLst/>
            <a:gdLst>
              <a:gd name="T0" fmla="*/ 258 w 258"/>
              <a:gd name="T1" fmla="*/ 531 h 531"/>
              <a:gd name="T2" fmla="*/ 9 w 258"/>
              <a:gd name="T3" fmla="*/ 411 h 531"/>
              <a:gd name="T4" fmla="*/ 0 w 258"/>
              <a:gd name="T5" fmla="*/ 0 h 531"/>
              <a:gd name="T6" fmla="*/ 253 w 258"/>
              <a:gd name="T7" fmla="*/ 116 h 531"/>
              <a:gd name="T8" fmla="*/ 258 w 258"/>
              <a:gd name="T9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531">
                <a:moveTo>
                  <a:pt x="258" y="531"/>
                </a:moveTo>
                <a:lnTo>
                  <a:pt x="9" y="411"/>
                </a:lnTo>
                <a:lnTo>
                  <a:pt x="0" y="0"/>
                </a:lnTo>
                <a:lnTo>
                  <a:pt x="253" y="116"/>
                </a:lnTo>
                <a:lnTo>
                  <a:pt x="258" y="53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8">
            <a:extLst>
              <a:ext uri="{FF2B5EF4-FFF2-40B4-BE49-F238E27FC236}">
                <a16:creationId xmlns="" xmlns:a16="http://schemas.microsoft.com/office/drawing/2014/main" id="{70B323BA-4335-47D9-953C-E421846B4410}"/>
              </a:ext>
            </a:extLst>
          </p:cNvPr>
          <p:cNvSpPr>
            <a:spLocks/>
          </p:cNvSpPr>
          <p:nvPr/>
        </p:nvSpPr>
        <p:spPr bwMode="auto">
          <a:xfrm>
            <a:off x="745739" y="1178816"/>
            <a:ext cx="3316057" cy="715480"/>
          </a:xfrm>
          <a:custGeom>
            <a:avLst/>
            <a:gdLst>
              <a:gd name="T0" fmla="*/ 1548 w 1548"/>
              <a:gd name="T1" fmla="*/ 86 h 334"/>
              <a:gd name="T2" fmla="*/ 257 w 1548"/>
              <a:gd name="T3" fmla="*/ 334 h 334"/>
              <a:gd name="T4" fmla="*/ 0 w 1548"/>
              <a:gd name="T5" fmla="*/ 240 h 334"/>
              <a:gd name="T6" fmla="*/ 1287 w 1548"/>
              <a:gd name="T7" fmla="*/ 0 h 334"/>
              <a:gd name="T8" fmla="*/ 1548 w 1548"/>
              <a:gd name="T9" fmla="*/ 86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8" h="334">
                <a:moveTo>
                  <a:pt x="1548" y="86"/>
                </a:moveTo>
                <a:lnTo>
                  <a:pt x="257" y="334"/>
                </a:lnTo>
                <a:lnTo>
                  <a:pt x="0" y="240"/>
                </a:lnTo>
                <a:lnTo>
                  <a:pt x="1287" y="0"/>
                </a:lnTo>
                <a:lnTo>
                  <a:pt x="1548" y="8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811BDBC-82F6-4AB2-9BDD-C988064B294E}"/>
              </a:ext>
            </a:extLst>
          </p:cNvPr>
          <p:cNvSpPr txBox="1"/>
          <p:nvPr/>
        </p:nvSpPr>
        <p:spPr>
          <a:xfrm>
            <a:off x="2851709" y="2418594"/>
            <a:ext cx="276720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  <a:scene3d>
              <a:camera prst="isometricOffAxis1Right">
                <a:rot lat="1200000" lon="19800000" rev="0"/>
              </a:camera>
              <a:lightRig rig="threePt" dir="t"/>
            </a:scene3d>
          </a:bodyPr>
          <a:lstStyle/>
          <a:p>
            <a:pPr lvl="0" algn="ctr"/>
            <a:r>
              <a:rPr lang="kk-KZ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67</a:t>
            </a:r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%</a:t>
            </a:r>
            <a:endParaRPr lang="kk-KZ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4C92EAF-B488-4F58-87CB-D72C7A89B9EF}"/>
              </a:ext>
            </a:extLst>
          </p:cNvPr>
          <p:cNvSpPr txBox="1"/>
          <p:nvPr/>
        </p:nvSpPr>
        <p:spPr>
          <a:xfrm>
            <a:off x="2940525" y="3619486"/>
            <a:ext cx="276720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  <a:scene3d>
              <a:camera prst="isometricOffAxis1Right">
                <a:rot lat="1200000" lon="19800000" rev="0"/>
              </a:camera>
              <a:lightRig rig="threePt" dir="t"/>
            </a:scene3d>
          </a:bodyPr>
          <a:lstStyle/>
          <a:p>
            <a:pPr lvl="0" algn="ctr"/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6</a:t>
            </a:r>
            <a:r>
              <a:rPr lang="kk-KZ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9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%</a:t>
            </a:r>
            <a:endParaRPr lang="kk-KZ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F407982-AD3B-409D-B279-5F06E28162CB}"/>
              </a:ext>
            </a:extLst>
          </p:cNvPr>
          <p:cNvSpPr txBox="1"/>
          <p:nvPr/>
        </p:nvSpPr>
        <p:spPr>
          <a:xfrm>
            <a:off x="2993412" y="4855165"/>
            <a:ext cx="276720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  <a:scene3d>
              <a:camera prst="isometricOffAxis1Right">
                <a:rot lat="1200000" lon="19800000" rev="0"/>
              </a:camera>
              <a:lightRig rig="threePt" dir="t"/>
            </a:scene3d>
          </a:bodyPr>
          <a:lstStyle/>
          <a:p>
            <a:pPr lvl="0" algn="ctr"/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64%</a:t>
            </a:r>
            <a:endParaRPr lang="kk-KZ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Rectangle 158">
            <a:extLst>
              <a:ext uri="{FF2B5EF4-FFF2-40B4-BE49-F238E27FC236}">
                <a16:creationId xmlns="" xmlns:a16="http://schemas.microsoft.com/office/drawing/2014/main" id="{4098CC27-4DB2-4BFA-8C44-FC90C2C8BDB1}"/>
              </a:ext>
            </a:extLst>
          </p:cNvPr>
          <p:cNvSpPr/>
          <p:nvPr/>
        </p:nvSpPr>
        <p:spPr>
          <a:xfrm>
            <a:off x="6042174" y="1537969"/>
            <a:ext cx="2833848" cy="107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КАФЕДРА КАЗАХСКОЙ ЛИТЕРАТУРЫ</a:t>
            </a:r>
          </a:p>
        </p:txBody>
      </p:sp>
      <p:sp>
        <p:nvSpPr>
          <p:cNvPr id="62" name="Rectangle 159">
            <a:extLst>
              <a:ext uri="{FF2B5EF4-FFF2-40B4-BE49-F238E27FC236}">
                <a16:creationId xmlns="" xmlns:a16="http://schemas.microsoft.com/office/drawing/2014/main" id="{44000A0C-6029-4E67-A11E-21CFA2CDE82C}"/>
              </a:ext>
            </a:extLst>
          </p:cNvPr>
          <p:cNvSpPr/>
          <p:nvPr/>
        </p:nvSpPr>
        <p:spPr>
          <a:xfrm>
            <a:off x="6057413" y="2994544"/>
            <a:ext cx="2818609" cy="107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КАФЕДРА ТЕОРИИ И МЕТОДИКИ КАЗАХСКОГО ЯЗЫКОЗНАНИЯ</a:t>
            </a:r>
            <a:endParaRPr lang="kk-KZ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Rectangle 160">
            <a:extLst>
              <a:ext uri="{FF2B5EF4-FFF2-40B4-BE49-F238E27FC236}">
                <a16:creationId xmlns="" xmlns:a16="http://schemas.microsoft.com/office/drawing/2014/main" id="{58FB2604-4D48-46C4-A846-90C14E38EF3A}"/>
              </a:ext>
            </a:extLst>
          </p:cNvPr>
          <p:cNvSpPr/>
          <p:nvPr/>
        </p:nvSpPr>
        <p:spPr>
          <a:xfrm>
            <a:off x="6057413" y="4342467"/>
            <a:ext cx="2818609" cy="107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КАФЕДРА РУССКОГО ЯЗЫКА И ЛИТЕРАТУРЫ</a:t>
            </a:r>
            <a:endParaRPr lang="kk-KZ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2192" y="315093"/>
            <a:ext cx="106786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ПОВЫШЕНИЕ ПРОФЕССИОНАЛЬНОГО УРОВНЯ ПРОФЕССОРСКО-ПРЕПОДАВАТЕЛЬСКОГО СОСТАВА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1.2.2.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Кадровый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потенциал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7412" y="5690390"/>
            <a:ext cx="2818609" cy="998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Cambria" panose="02040503050406030204" pitchFamily="18" charset="0"/>
              </a:rPr>
              <a:t>Научный </a:t>
            </a:r>
            <a:r>
              <a:rPr lang="kk-KZ" sz="2400" b="1" dirty="0" smtClean="0">
                <a:latin typeface="Cambria" panose="02040503050406030204" pitchFamily="18" charset="0"/>
              </a:rPr>
              <a:t>потенциал – 66</a:t>
            </a:r>
            <a:r>
              <a:rPr lang="kk-KZ" sz="2400" b="1" dirty="0">
                <a:latin typeface="Cambria" panose="02040503050406030204" pitchFamily="18" charset="0"/>
              </a:rPr>
              <a:t>%</a:t>
            </a:r>
          </a:p>
        </p:txBody>
      </p:sp>
      <p:sp>
        <p:nvSpPr>
          <p:cNvPr id="64" name="Oval 108"/>
          <p:cNvSpPr/>
          <p:nvPr/>
        </p:nvSpPr>
        <p:spPr>
          <a:xfrm>
            <a:off x="745739" y="105445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1.2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65" name="Rectangle 158">
            <a:extLst>
              <a:ext uri="{FF2B5EF4-FFF2-40B4-BE49-F238E27FC236}">
                <a16:creationId xmlns="" xmlns:a16="http://schemas.microsoft.com/office/drawing/2014/main" id="{4098CC27-4DB2-4BFA-8C44-FC90C2C8BDB1}"/>
              </a:ext>
            </a:extLst>
          </p:cNvPr>
          <p:cNvSpPr/>
          <p:nvPr/>
        </p:nvSpPr>
        <p:spPr>
          <a:xfrm>
            <a:off x="9372739" y="1537969"/>
            <a:ext cx="2833848" cy="107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ППС </a:t>
            </a:r>
            <a:r>
              <a:rPr lang="kk-K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– 48 </a:t>
            </a:r>
          </a:p>
        </p:txBody>
      </p:sp>
      <p:sp>
        <p:nvSpPr>
          <p:cNvPr id="66" name="Rectangle 158">
            <a:extLst>
              <a:ext uri="{FF2B5EF4-FFF2-40B4-BE49-F238E27FC236}">
                <a16:creationId xmlns="" xmlns:a16="http://schemas.microsoft.com/office/drawing/2014/main" id="{4098CC27-4DB2-4BFA-8C44-FC90C2C8BDB1}"/>
              </a:ext>
            </a:extLst>
          </p:cNvPr>
          <p:cNvSpPr/>
          <p:nvPr/>
        </p:nvSpPr>
        <p:spPr>
          <a:xfrm>
            <a:off x="9372739" y="4342467"/>
            <a:ext cx="2833848" cy="107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PhD</a:t>
            </a:r>
            <a:r>
              <a:rPr lang="kk-K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– 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3</a:t>
            </a:r>
          </a:p>
          <a:p>
            <a:pPr lvl="0"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M – 14 </a:t>
            </a:r>
            <a:r>
              <a:rPr lang="kk-K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7" name="Rectangle 158">
            <a:extLst>
              <a:ext uri="{FF2B5EF4-FFF2-40B4-BE49-F238E27FC236}">
                <a16:creationId xmlns="" xmlns:a16="http://schemas.microsoft.com/office/drawing/2014/main" id="{4098CC27-4DB2-4BFA-8C44-FC90C2C8BDB1}"/>
              </a:ext>
            </a:extLst>
          </p:cNvPr>
          <p:cNvSpPr/>
          <p:nvPr/>
        </p:nvSpPr>
        <p:spPr>
          <a:xfrm>
            <a:off x="9372739" y="2969658"/>
            <a:ext cx="2833848" cy="107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ДН – 10</a:t>
            </a:r>
          </a:p>
          <a:p>
            <a:pPr lvl="0" algn="ctr"/>
            <a:r>
              <a:rPr lang="kk-K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КН – 20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9372739" y="5690390"/>
            <a:ext cx="2833847" cy="998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Cambria" panose="02040503050406030204" pitchFamily="18" charset="0"/>
              </a:rPr>
              <a:t>Средний </a:t>
            </a:r>
            <a:r>
              <a:rPr lang="kk-KZ" sz="2400" b="1" dirty="0" smtClean="0">
                <a:latin typeface="Cambria" panose="02040503050406030204" pitchFamily="18" charset="0"/>
              </a:rPr>
              <a:t>возраст – </a:t>
            </a:r>
            <a:r>
              <a:rPr lang="kk-KZ" sz="2400" b="1" dirty="0">
                <a:latin typeface="Cambria" panose="02040503050406030204" pitchFamily="18" charset="0"/>
              </a:rPr>
              <a:t>48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0" y="6775303"/>
            <a:ext cx="8422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>
                    <a:alpha val="92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УНИВЕРСИТЕТ С ВЫСОКОЙ АКАДЕМИЧЕСКОЙ КУЛЬТУРОЙ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9144000" y="1178816"/>
            <a:ext cx="32084" cy="5509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2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34112" y="315092"/>
            <a:ext cx="1067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ПОВЫШЕНИЕ ПРОФЕССИОНАЛЬНОГО УРОВНЯ ПРОФЕССОРСКО-ПРЕПОДАВАТЕЛЬСКОГО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СОСТАВА 1.2.1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профессионального уровня СНО</a:t>
            </a:r>
          </a:p>
        </p:txBody>
      </p:sp>
      <p:sp>
        <p:nvSpPr>
          <p:cNvPr id="7" name="Oval 108"/>
          <p:cNvSpPr/>
          <p:nvPr/>
        </p:nvSpPr>
        <p:spPr>
          <a:xfrm>
            <a:off x="745739" y="105445"/>
            <a:ext cx="1325471" cy="1127181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1.2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7231"/>
              </p:ext>
            </p:extLst>
          </p:nvPr>
        </p:nvGraphicFramePr>
        <p:xfrm>
          <a:off x="2" y="1363579"/>
          <a:ext cx="12912723" cy="509673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814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68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7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668">
                <a:tc rowSpan="2">
                  <a:txBody>
                    <a:bodyPr/>
                    <a:lstStyle/>
                    <a:p>
                      <a:pPr indent="419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Показатель (прямой)</a:t>
                      </a:r>
                    </a:p>
                  </a:txBody>
                  <a:tcPr marL="2741" marR="2741" marT="274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2020-2021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План/факт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7" marR="1827" marT="18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kk-KZ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сполнено 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7" marR="1827" marT="1827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0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ППС, прошедших стажировку, повышение квалификации и переподготовку в зарубежных вузах и научно-исследовательских организациях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2/1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Абдирасилова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Г. К. 26.10-08.11.2020 г. (QS 500 ) международная научная онлайн-стажировка в Институте гуманитарных наук Карловского университета (Чехия, Прага) https://www.cuni.cz/</a:t>
                      </a:r>
                    </a:p>
                  </a:txBody>
                  <a:tcPr marL="2741" marR="2741" marT="274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06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ППС, прошедших курсы повышения квалификации и переподготовки на республиканском уровне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90/111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(Казахская литература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–</a:t>
                      </a:r>
                      <a:r>
                        <a:rPr lang="kk-KZ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45</a:t>
                      </a: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Казахский язык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– </a:t>
                      </a: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49,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Русский язык и литература </a:t>
                      </a:r>
                      <a:r>
                        <a:rPr lang="kk-KZ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– </a:t>
                      </a: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17)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Качественный показатель 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ППС</a:t>
                      </a: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института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50%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66%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ППС, получивших звание "Лучший преподаватель вуза"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3/2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Cулейменова Ж.Н., Шойбекова Ғ.Б.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3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Обладатели международной стипендии </a:t>
                      </a:r>
                      <a:r>
                        <a:rPr lang="kk-KZ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Болашақ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0/1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Балтабаева Н. МГУ им. Ломоносова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1" marR="2741" marT="2741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0422" y="6704652"/>
            <a:ext cx="8422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>
                    <a:alpha val="92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 С ВЫСОКОЙ АКАДЕМИЧЕСКОЙ КУЛЬТУРОЙ</a:t>
            </a:r>
          </a:p>
        </p:txBody>
      </p:sp>
    </p:spTree>
    <p:extLst>
      <p:ext uri="{BB962C8B-B14F-4D97-AF65-F5344CB8AC3E}">
        <p14:creationId xmlns:p14="http://schemas.microsoft.com/office/powerpoint/2010/main" val="1554830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3f534da01e2adba984c4c0871410ee660e91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3844</Words>
  <Application>Microsoft Office PowerPoint</Application>
  <PresentationFormat>Произвольный</PresentationFormat>
  <Paragraphs>1154</Paragraphs>
  <Slides>40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 Unicode MS</vt:lpstr>
      <vt:lpstr>Arial</vt:lpstr>
      <vt:lpstr>Bahnschrift Light</vt:lpstr>
      <vt:lpstr>Calibri</vt:lpstr>
      <vt:lpstr>Calibri Light</vt:lpstr>
      <vt:lpstr>Cambria</vt:lpstr>
      <vt:lpstr>Gadugi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 ДОПОЛНИТЕЛЬНОГО ОБРАЗОВАНИЯ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</dc:creator>
  <cp:lastModifiedBy>Admin</cp:lastModifiedBy>
  <cp:revision>300</cp:revision>
  <cp:lastPrinted>2021-03-11T06:48:41Z</cp:lastPrinted>
  <dcterms:created xsi:type="dcterms:W3CDTF">2020-07-06T16:19:54Z</dcterms:created>
  <dcterms:modified xsi:type="dcterms:W3CDTF">2021-03-31T08:37:00Z</dcterms:modified>
</cp:coreProperties>
</file>