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76" r:id="rId3"/>
    <p:sldId id="257" r:id="rId4"/>
    <p:sldId id="373" r:id="rId5"/>
    <p:sldId id="374" r:id="rId6"/>
    <p:sldId id="375" r:id="rId7"/>
    <p:sldId id="377" r:id="rId8"/>
    <p:sldId id="393" r:id="rId9"/>
    <p:sldId id="290" r:id="rId10"/>
    <p:sldId id="384" r:id="rId11"/>
    <p:sldId id="341" r:id="rId12"/>
    <p:sldId id="399" r:id="rId13"/>
    <p:sldId id="380" r:id="rId14"/>
    <p:sldId id="389" r:id="rId15"/>
    <p:sldId id="395" r:id="rId16"/>
    <p:sldId id="307" r:id="rId17"/>
    <p:sldId id="382" r:id="rId18"/>
    <p:sldId id="396" r:id="rId19"/>
    <p:sldId id="397" r:id="rId20"/>
    <p:sldId id="398" r:id="rId21"/>
    <p:sldId id="385" r:id="rId22"/>
    <p:sldId id="386" r:id="rId23"/>
    <p:sldId id="38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30" autoAdjust="0"/>
    <p:restoredTop sz="97712" autoAdjust="0"/>
  </p:normalViewPr>
  <p:slideViewPr>
    <p:cSldViewPr snapToGrid="0" showGuides="1">
      <p:cViewPr varScale="1">
        <p:scale>
          <a:sx n="71" d="100"/>
          <a:sy n="71" d="100"/>
        </p:scale>
        <p:origin x="-792" y="-102"/>
      </p:cViewPr>
      <p:guideLst>
        <p:guide orient="horz" pos="1117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EC1AA-5B90-4D0B-BE7B-9AA758C6CF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F1B1E-7E7D-48C6-9BEE-161CC84F91E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ПСИХОЛОГИЯ</a:t>
          </a:r>
          <a:r>
            <a:rPr lang="ru-RU" dirty="0" smtClean="0"/>
            <a:t> </a:t>
          </a:r>
          <a:endParaRPr lang="ru-RU" dirty="0"/>
        </a:p>
      </dgm:t>
    </dgm:pt>
    <dgm:pt modelId="{BE2F7515-1866-474C-A826-F4739F519895}" type="parTrans" cxnId="{56801DD6-CA1F-44DE-BBEA-406665564E3C}">
      <dgm:prSet/>
      <dgm:spPr/>
      <dgm:t>
        <a:bodyPr/>
        <a:lstStyle/>
        <a:p>
          <a:endParaRPr lang="ru-RU"/>
        </a:p>
      </dgm:t>
    </dgm:pt>
    <dgm:pt modelId="{8F8EA497-0428-406B-B137-FF2BA33D261A}" type="sibTrans" cxnId="{56801DD6-CA1F-44DE-BBEA-406665564E3C}">
      <dgm:prSet/>
      <dgm:spPr/>
      <dgm:t>
        <a:bodyPr/>
        <a:lstStyle/>
        <a:p>
          <a:endParaRPr lang="ru-RU"/>
        </a:p>
      </dgm:t>
    </dgm:pt>
    <dgm:pt modelId="{105EA718-1D90-45CC-B31D-62A8A5009E1F}">
      <dgm:prSet phldrT="[Текст]" custT="1"/>
      <dgm:spPr/>
      <dgm:t>
        <a:bodyPr/>
        <a:lstStyle/>
        <a:p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Наблюдаются увеличение числа психических расстройств 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(10000), алкоголизм (130000), наркомания (52 137), рост преступности, склонность к суицидальному поведению (3 644), безнадзорность, бродяжничество и другие формы отклоняющегося поведения.  </a:t>
          </a:r>
          <a:endParaRPr lang="ru-RU" sz="1000" dirty="0"/>
        </a:p>
      </dgm:t>
    </dgm:pt>
    <dgm:pt modelId="{BA8ED16C-09D5-47B4-A13C-2F1B184805F7}" type="parTrans" cxnId="{A06E91DC-14E8-4BFE-A6B7-75F5CFCC2FDD}">
      <dgm:prSet/>
      <dgm:spPr/>
      <dgm:t>
        <a:bodyPr/>
        <a:lstStyle/>
        <a:p>
          <a:endParaRPr lang="ru-RU"/>
        </a:p>
      </dgm:t>
    </dgm:pt>
    <dgm:pt modelId="{AA83EBCF-D889-4DA6-975D-2F3E824EFF49}" type="sibTrans" cxnId="{A06E91DC-14E8-4BFE-A6B7-75F5CFCC2FDD}">
      <dgm:prSet/>
      <dgm:spPr/>
      <dgm:t>
        <a:bodyPr/>
        <a:lstStyle/>
        <a:p>
          <a:endParaRPr lang="ru-RU"/>
        </a:p>
      </dgm:t>
    </dgm:pt>
    <dgm:pt modelId="{1CBDFB3F-99EA-4D09-A281-F68AE483C36D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ФИЗИЧЕСКАЯ КУЛЬТУРАИ СПОРТ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6BF57-7DB5-4B88-A82C-FB26EC321909}" type="parTrans" cxnId="{7DC3FCB9-845B-48D8-B09F-742ED85331FA}">
      <dgm:prSet/>
      <dgm:spPr/>
      <dgm:t>
        <a:bodyPr/>
        <a:lstStyle/>
        <a:p>
          <a:endParaRPr lang="ru-RU"/>
        </a:p>
      </dgm:t>
    </dgm:pt>
    <dgm:pt modelId="{AF551D4F-B2E2-4947-9252-97B7433FB376}" type="sibTrans" cxnId="{7DC3FCB9-845B-48D8-B09F-742ED85331FA}">
      <dgm:prSet/>
      <dgm:spPr/>
      <dgm:t>
        <a:bodyPr/>
        <a:lstStyle/>
        <a:p>
          <a:endParaRPr lang="ru-RU"/>
        </a:p>
      </dgm:t>
    </dgm:pt>
    <dgm:pt modelId="{F6C94F0D-6072-4FB6-B12E-00D072BE13AD}">
      <dgm:prSet phldrT="[Текст]" custT="1"/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Сегодня в Казахстане по данным Комитета по делам спорта и физической культуры, наблюдается устойчивая тенденция роста числа занимающихся физической культурой и спортом от общего количества населения (2015 году – 26,3% в 2016 году – 27,4%. В 2017 году – 28,7%. В 2018 году 29,8%). </a:t>
          </a:r>
          <a:endParaRPr lang="ru-RU" sz="1000" dirty="0"/>
        </a:p>
      </dgm:t>
    </dgm:pt>
    <dgm:pt modelId="{F8B73611-215A-48BC-8889-0DA12AD58D21}" type="parTrans" cxnId="{8773CDBE-23C0-4FA0-8620-A45FF21480CF}">
      <dgm:prSet/>
      <dgm:spPr/>
      <dgm:t>
        <a:bodyPr/>
        <a:lstStyle/>
        <a:p>
          <a:endParaRPr lang="ru-RU"/>
        </a:p>
      </dgm:t>
    </dgm:pt>
    <dgm:pt modelId="{131292E7-243D-4155-ABA6-151D42F42697}" type="sibTrans" cxnId="{8773CDBE-23C0-4FA0-8620-A45FF21480CF}">
      <dgm:prSet/>
      <dgm:spPr/>
      <dgm:t>
        <a:bodyPr/>
        <a:lstStyle/>
        <a:p>
          <a:endParaRPr lang="ru-RU"/>
        </a:p>
      </dgm:t>
    </dgm:pt>
    <dgm:pt modelId="{1E625BF1-76F1-4164-89D5-F5F3FB2958E6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СПЕЦИАЛЬНОЕ ОБРАЗОВАНИЕ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02DFC-F83E-4689-9DD2-C627377A9468}" type="parTrans" cxnId="{6EEF42F9-983E-414E-97A4-D811AF44751D}">
      <dgm:prSet/>
      <dgm:spPr/>
      <dgm:t>
        <a:bodyPr/>
        <a:lstStyle/>
        <a:p>
          <a:endParaRPr lang="ru-RU"/>
        </a:p>
      </dgm:t>
    </dgm:pt>
    <dgm:pt modelId="{6AD35390-72C4-4247-8637-50AF12E78485}" type="sibTrans" cxnId="{6EEF42F9-983E-414E-97A4-D811AF44751D}">
      <dgm:prSet/>
      <dgm:spPr/>
      <dgm:t>
        <a:bodyPr/>
        <a:lstStyle/>
        <a:p>
          <a:endParaRPr lang="ru-RU"/>
        </a:p>
      </dgm:t>
    </dgm:pt>
    <dgm:pt modelId="{32D98676-1CC3-4C52-99AC-D697C9CF53D0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детей с ООП- </a:t>
          </a:r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161000</a:t>
          </a:r>
          <a:endParaRPr lang="ru-RU" sz="1100" dirty="0"/>
        </a:p>
      </dgm:t>
    </dgm:pt>
    <dgm:pt modelId="{ADAD956F-48DD-4303-A5F7-DA0CDE99169C}" type="parTrans" cxnId="{1C8C8679-B868-40B3-91B8-A13E8EFFC46E}">
      <dgm:prSet/>
      <dgm:spPr/>
      <dgm:t>
        <a:bodyPr/>
        <a:lstStyle/>
        <a:p>
          <a:endParaRPr lang="ru-RU"/>
        </a:p>
      </dgm:t>
    </dgm:pt>
    <dgm:pt modelId="{27579ED6-A6F8-4B69-A4F8-C9045C65E807}" type="sibTrans" cxnId="{1C8C8679-B868-40B3-91B8-A13E8EFFC46E}">
      <dgm:prSet/>
      <dgm:spPr/>
      <dgm:t>
        <a:bodyPr/>
        <a:lstStyle/>
        <a:p>
          <a:endParaRPr lang="ru-RU"/>
        </a:p>
      </dgm:t>
    </dgm:pt>
    <dgm:pt modelId="{87CC0798-B207-42DD-854D-9D6032999513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Специальных организаций:  </a:t>
          </a:r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99 </a:t>
          </a:r>
          <a:r>
            <a:rPr lang="ru-RU" sz="1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спец.школ</a:t>
          </a:r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28 спец садов, 1219 </a:t>
          </a:r>
          <a:r>
            <a:rPr lang="ru-RU" sz="11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спец.классов</a:t>
          </a:r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187 КППК, 6 реабилитационных центров</a:t>
          </a:r>
          <a:endParaRPr lang="ru-RU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75741-BED3-4CB3-9A89-9C7650542DBC}" type="parTrans" cxnId="{D1D26A8D-A721-4A10-A44A-6C8955A07C6C}">
      <dgm:prSet/>
      <dgm:spPr/>
      <dgm:t>
        <a:bodyPr/>
        <a:lstStyle/>
        <a:p>
          <a:endParaRPr lang="ru-RU"/>
        </a:p>
      </dgm:t>
    </dgm:pt>
    <dgm:pt modelId="{2A6091BF-F1AB-4244-8A9E-C50E537BB054}" type="sibTrans" cxnId="{D1D26A8D-A721-4A10-A44A-6C8955A07C6C}">
      <dgm:prSet/>
      <dgm:spPr/>
      <dgm:t>
        <a:bodyPr/>
        <a:lstStyle/>
        <a:p>
          <a:endParaRPr lang="ru-RU"/>
        </a:p>
      </dgm:t>
    </dgm:pt>
    <dgm:pt modelId="{F1F9AED6-78FD-48AF-AFD2-1F001C836B0C}">
      <dgm:prSet custT="1"/>
      <dgm:spPr/>
      <dgm:t>
        <a:bodyPr/>
        <a:lstStyle/>
        <a:p>
          <a:endParaRPr lang="ru-RU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6124F-7884-487A-B1DE-13480000F5CB}" type="parTrans" cxnId="{7825F5C6-CA83-416A-ADAE-6E11A12980D2}">
      <dgm:prSet/>
      <dgm:spPr/>
      <dgm:t>
        <a:bodyPr/>
        <a:lstStyle/>
        <a:p>
          <a:endParaRPr lang="ru-RU"/>
        </a:p>
      </dgm:t>
    </dgm:pt>
    <dgm:pt modelId="{81504E2B-B020-4A8B-9F00-D0BBAD4F76FA}" type="sibTrans" cxnId="{7825F5C6-CA83-416A-ADAE-6E11A12980D2}">
      <dgm:prSet/>
      <dgm:spPr/>
      <dgm:t>
        <a:bodyPr/>
        <a:lstStyle/>
        <a:p>
          <a:endParaRPr lang="ru-RU"/>
        </a:p>
      </dgm:t>
    </dgm:pt>
    <dgm:pt modelId="{F5E5CBF6-7582-498C-A120-E89E42E53192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Потребность специальных  педагогов по стране примерно  60% .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8F5CD-9DE1-48BA-8070-78849BB2E15D}" type="parTrans" cxnId="{574B5D1E-83C0-48A9-B9CB-D85C17DF07F6}">
      <dgm:prSet/>
      <dgm:spPr/>
      <dgm:t>
        <a:bodyPr/>
        <a:lstStyle/>
        <a:p>
          <a:endParaRPr lang="ru-RU"/>
        </a:p>
      </dgm:t>
    </dgm:pt>
    <dgm:pt modelId="{73F4327F-7C99-430A-AF06-BD964BDE1B75}" type="sibTrans" cxnId="{574B5D1E-83C0-48A9-B9CB-D85C17DF07F6}">
      <dgm:prSet/>
      <dgm:spPr/>
      <dgm:t>
        <a:bodyPr/>
        <a:lstStyle/>
        <a:p>
          <a:endParaRPr lang="ru-RU"/>
        </a:p>
      </dgm:t>
    </dgm:pt>
    <dgm:pt modelId="{9C880D42-1CFB-4EA8-8670-1CB1FFB4E051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Специальные педагоги  необходимы: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086F9-08E0-444E-99F3-DF6FF3FEE0D6}" type="parTrans" cxnId="{0265A1CD-29B1-4EB6-8206-F41380B6A639}">
      <dgm:prSet/>
      <dgm:spPr/>
      <dgm:t>
        <a:bodyPr/>
        <a:lstStyle/>
        <a:p>
          <a:endParaRPr lang="ru-RU"/>
        </a:p>
      </dgm:t>
    </dgm:pt>
    <dgm:pt modelId="{0E91CFF2-5BD0-4BF6-A973-8FA1702AA6CA}" type="sibTrans" cxnId="{0265A1CD-29B1-4EB6-8206-F41380B6A639}">
      <dgm:prSet/>
      <dgm:spPr/>
      <dgm:t>
        <a:bodyPr/>
        <a:lstStyle/>
        <a:p>
          <a:endParaRPr lang="ru-RU"/>
        </a:p>
      </dgm:t>
    </dgm:pt>
    <dgm:pt modelId="{68FA02EF-9E84-49E3-95B1-45A1212277D5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 всех общеобразовательных школах (более 7 тыс. школ) ,  д/садах в связи с реализацией инклюзивного образования;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6423E-AD96-486A-9F0D-A8A47CB084E3}" type="parTrans" cxnId="{A10D3C31-A740-42E3-AB41-87EB1DF1C15F}">
      <dgm:prSet/>
      <dgm:spPr/>
      <dgm:t>
        <a:bodyPr/>
        <a:lstStyle/>
        <a:p>
          <a:endParaRPr lang="ru-RU"/>
        </a:p>
      </dgm:t>
    </dgm:pt>
    <dgm:pt modelId="{98A46D96-B2F0-4EAA-8D8A-D1105B3F229A}" type="sibTrans" cxnId="{A10D3C31-A740-42E3-AB41-87EB1DF1C15F}">
      <dgm:prSet/>
      <dgm:spPr/>
      <dgm:t>
        <a:bodyPr/>
        <a:lstStyle/>
        <a:p>
          <a:endParaRPr lang="ru-RU"/>
        </a:p>
      </dgm:t>
    </dgm:pt>
    <dgm:pt modelId="{A81F06D6-70EF-4B59-BCBA-3E2AC88D39CA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организациях социальной  защиты: детские дома, дома ребенка, центры адаптации детей и подростков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B5D24-EA05-45C6-8D2A-FEAC261F2255}" type="parTrans" cxnId="{B929F898-1684-4852-868E-18AB5168FA9D}">
      <dgm:prSet/>
      <dgm:spPr/>
      <dgm:t>
        <a:bodyPr/>
        <a:lstStyle/>
        <a:p>
          <a:endParaRPr lang="ru-RU"/>
        </a:p>
      </dgm:t>
    </dgm:pt>
    <dgm:pt modelId="{6740096C-1EFB-42D6-9B8F-D163C659B918}" type="sibTrans" cxnId="{B929F898-1684-4852-868E-18AB5168FA9D}">
      <dgm:prSet/>
      <dgm:spPr/>
      <dgm:t>
        <a:bodyPr/>
        <a:lstStyle/>
        <a:p>
          <a:endParaRPr lang="ru-RU"/>
        </a:p>
      </dgm:t>
    </dgm:pt>
    <dgm:pt modelId="{E95C00D0-C3C6-498E-B9AE-CD7BAE0CF2E6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организациях здравоохранения:  поликлиники, неврологические диспансеры, реабилитационные центра 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6CF62-0F57-417D-AD8C-03FB1ED8E2AB}" type="parTrans" cxnId="{73164E64-795C-4D3A-9C2A-D0E9F8318D6E}">
      <dgm:prSet/>
      <dgm:spPr/>
      <dgm:t>
        <a:bodyPr/>
        <a:lstStyle/>
        <a:p>
          <a:endParaRPr lang="ru-RU"/>
        </a:p>
      </dgm:t>
    </dgm:pt>
    <dgm:pt modelId="{1854CA96-8D47-4864-A6FF-F1E76D0F746A}" type="sibTrans" cxnId="{73164E64-795C-4D3A-9C2A-D0E9F8318D6E}">
      <dgm:prSet/>
      <dgm:spPr/>
      <dgm:t>
        <a:bodyPr/>
        <a:lstStyle/>
        <a:p>
          <a:endParaRPr lang="ru-RU"/>
        </a:p>
      </dgm:t>
    </dgm:pt>
    <dgm:pt modelId="{614C98DF-D2C8-4141-BE30-546ED42B1F15}">
      <dgm:prSet/>
      <dgm:spPr/>
      <dgm:t>
        <a:bodyPr/>
        <a:lstStyle/>
        <a:p>
          <a:r>
            <a:rPr lang="ru-RU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 И НАЧАЛЬНОЕ ОБРАЗОВАНИЕ 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618B0-7DF9-418F-BA94-2B99571A41D5}" type="parTrans" cxnId="{F990E39C-5CDF-4E1F-93C8-512D14A05450}">
      <dgm:prSet/>
      <dgm:spPr/>
      <dgm:t>
        <a:bodyPr/>
        <a:lstStyle/>
        <a:p>
          <a:endParaRPr lang="ru-RU"/>
        </a:p>
      </dgm:t>
    </dgm:pt>
    <dgm:pt modelId="{D984B65D-C7E9-4387-805F-0EEE8C7E8E07}" type="sibTrans" cxnId="{F990E39C-5CDF-4E1F-93C8-512D14A05450}">
      <dgm:prSet/>
      <dgm:spPr/>
      <dgm:t>
        <a:bodyPr/>
        <a:lstStyle/>
        <a:p>
          <a:endParaRPr lang="ru-RU"/>
        </a:p>
      </dgm:t>
    </dgm:pt>
    <dgm:pt modelId="{F5ECF3CC-7EC2-4CD3-968D-B5E49724095E}">
      <dgm:prSet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Сеть дошкольных организаций в связи с реализацией программы «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Балапан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» растет ежегодно, открываются частные д/с, мини центры как в городе, так и сельской местности. В стране наблюдается прирост населения, в 2019 г.- 18631779 детей,  что в ближайшие годы  вызовет всплеск потребности педагогов как дошкольного, так и начального образования.</a:t>
          </a:r>
          <a:endParaRPr lang="ru-RU" sz="1200" dirty="0"/>
        </a:p>
      </dgm:t>
    </dgm:pt>
    <dgm:pt modelId="{3990CB72-E807-4C76-9475-025BA4EEE337}" type="parTrans" cxnId="{38D2F1CC-2543-436D-BC12-E218EA871FCD}">
      <dgm:prSet/>
      <dgm:spPr/>
      <dgm:t>
        <a:bodyPr/>
        <a:lstStyle/>
        <a:p>
          <a:endParaRPr lang="ru-RU"/>
        </a:p>
      </dgm:t>
    </dgm:pt>
    <dgm:pt modelId="{5D39B352-17D4-4025-9B89-26C93BF284DE}" type="sibTrans" cxnId="{38D2F1CC-2543-436D-BC12-E218EA871FCD}">
      <dgm:prSet/>
      <dgm:spPr/>
      <dgm:t>
        <a:bodyPr/>
        <a:lstStyle/>
        <a:p>
          <a:endParaRPr lang="ru-RU"/>
        </a:p>
      </dgm:t>
    </dgm:pt>
    <dgm:pt modelId="{9BD18878-F700-4FEB-8104-E509680DCF3A}">
      <dgm:prSet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18600 организаций образования являются потенциальными работодателями для выпускников дошкольного и начального образования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536335-03AD-4175-BC74-3C4587A33183}" type="parTrans" cxnId="{2220DCD4-7089-4FC7-85E8-75D9B36E3236}">
      <dgm:prSet/>
      <dgm:spPr/>
      <dgm:t>
        <a:bodyPr/>
        <a:lstStyle/>
        <a:p>
          <a:endParaRPr lang="ru-RU"/>
        </a:p>
      </dgm:t>
    </dgm:pt>
    <dgm:pt modelId="{8B5FA1BC-95E3-468E-88BA-58372F47FAC2}" type="sibTrans" cxnId="{2220DCD4-7089-4FC7-85E8-75D9B36E3236}">
      <dgm:prSet/>
      <dgm:spPr/>
      <dgm:t>
        <a:bodyPr/>
        <a:lstStyle/>
        <a:p>
          <a:endParaRPr lang="ru-RU"/>
        </a:p>
      </dgm:t>
    </dgm:pt>
    <dgm:pt modelId="{023BED2B-8A60-4D08-A1A0-1ABC1139F693}">
      <dgm:prSet phldrT="[Текст]" custT="1"/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В республике функционируют 7 специальных школ для детей с </a:t>
          </a:r>
          <a:r>
            <a:rPr lang="ru-RU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девиантным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 поведением, 19 центров адаптации несовершеннолетних и один центр поддержки детей, попавших в трудную жизненную ситуацию. </a:t>
          </a:r>
          <a:endParaRPr lang="ru-RU" sz="1000" dirty="0"/>
        </a:p>
      </dgm:t>
    </dgm:pt>
    <dgm:pt modelId="{0C2AC84F-99E9-4A0F-B409-F60D04605427}" type="parTrans" cxnId="{348D58DC-9D31-4CBD-8B07-74AE3E02B337}">
      <dgm:prSet/>
      <dgm:spPr/>
    </dgm:pt>
    <dgm:pt modelId="{C8316DD8-0911-4592-AB18-2983B48913CD}" type="sibTrans" cxnId="{348D58DC-9D31-4CBD-8B07-74AE3E02B337}">
      <dgm:prSet/>
      <dgm:spPr/>
    </dgm:pt>
    <dgm:pt modelId="{795EA391-B4B1-4513-A66A-16784D9C26C2}">
      <dgm:prSet phldrT="[Текст]" custT="1"/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За последний год возросла активность работы кризисных служб. По данным Комитета охраны прав детей МОН РК, в стране насчитывается свыше 11 788 неблагополучных семей, в которых воспитываются более 17 тысяч детей. </a:t>
          </a:r>
          <a:endParaRPr lang="ru-RU" sz="1000" dirty="0"/>
        </a:p>
      </dgm:t>
    </dgm:pt>
    <dgm:pt modelId="{662C994F-0D8E-4BCF-9C8B-CEA8D6A0715F}" type="parTrans" cxnId="{ABA004F8-857E-4AD1-8F52-FD70337FF876}">
      <dgm:prSet/>
      <dgm:spPr/>
    </dgm:pt>
    <dgm:pt modelId="{7D701E27-85A0-470F-A496-BCAE5AF7A623}" type="sibTrans" cxnId="{ABA004F8-857E-4AD1-8F52-FD70337FF876}">
      <dgm:prSet/>
      <dgm:spPr/>
    </dgm:pt>
    <dgm:pt modelId="{993FA899-B2EB-4718-9D2A-CEE6E8D4065C}">
      <dgm:prSet phldrT="[Текст]" custT="1"/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 Для осужденных лиц введена программа реабилитации и </a:t>
          </a:r>
          <a:r>
            <a:rPr lang="ru-RU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ресоциализации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,  которую осуществляют психологи,  с целью включения личности в структуру активной социализации в  жизни современного  общества. </a:t>
          </a:r>
          <a:endParaRPr lang="ru-RU" sz="1000" dirty="0"/>
        </a:p>
      </dgm:t>
    </dgm:pt>
    <dgm:pt modelId="{2C6EBEC5-7E7F-49EB-BD46-39C1AFD9CDAF}" type="parTrans" cxnId="{4F737F36-05EA-4A36-89BD-5A123382C53E}">
      <dgm:prSet/>
      <dgm:spPr/>
    </dgm:pt>
    <dgm:pt modelId="{7633B8AD-BC52-4689-9217-D16A1D34FA8D}" type="sibTrans" cxnId="{4F737F36-05EA-4A36-89BD-5A123382C53E}">
      <dgm:prSet/>
      <dgm:spPr/>
    </dgm:pt>
    <dgm:pt modelId="{4F3628C4-7F33-44C7-BB03-1764B2017BC1}">
      <dgm:prSet phldrT="[Текст]" custT="1"/>
      <dgm:spPr/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В структуре рынка труда произошли существенные изменения, увеличился спрос на квалифицированные физкультурные  кадры.   В настоящее время квалифицированные физкультурные работники, а именно (учитель ФК, тренер, методист (инструктор) оздоровительной физической культуры, методист (инструктор) лечебной физической культуры и др.) востребованы спортивным бизнесом, индустрией красоты, туристической отраслью и социальной сферой, которая предъявляет спрос на специалистов по адаптивной физической культуре, инвалидному спорту, различным видам оздоровительной гимнастики, образовательным и лечебным учреждениям.</a:t>
          </a:r>
          <a:endParaRPr lang="ru-RU" sz="1000" dirty="0"/>
        </a:p>
      </dgm:t>
    </dgm:pt>
    <dgm:pt modelId="{171EBC55-1E01-4C09-9207-8F18D0350E57}" type="parTrans" cxnId="{80E954D2-4788-4274-9150-6EB2D046B37D}">
      <dgm:prSet/>
      <dgm:spPr/>
    </dgm:pt>
    <dgm:pt modelId="{8E8FE235-A782-485E-84E9-6411D9AF6F32}" type="sibTrans" cxnId="{80E954D2-4788-4274-9150-6EB2D046B37D}">
      <dgm:prSet/>
      <dgm:spPr/>
    </dgm:pt>
    <dgm:pt modelId="{51DCA61C-4594-42BD-B4F4-5A8E02FF4871}" type="pres">
      <dgm:prSet presAssocID="{98AEC1AA-5B90-4D0B-BE7B-9AA758C6CF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D3D81-7B23-45C0-A283-489960632C69}" type="pres">
      <dgm:prSet presAssocID="{E6DF1B1E-7E7D-48C6-9BEE-161CC84F91ED}" presName="composite" presStyleCnt="0"/>
      <dgm:spPr/>
    </dgm:pt>
    <dgm:pt modelId="{0B8B48E1-4C62-4825-A8EF-22E30362FBF5}" type="pres">
      <dgm:prSet presAssocID="{E6DF1B1E-7E7D-48C6-9BEE-161CC84F91ED}" presName="parTx" presStyleLbl="alignNode1" presStyleIdx="0" presStyleCnt="4" custScaleY="129785" custLinFactY="-5996" custLinFactNeighborX="22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9390E-FF6C-402A-BD8F-FAEB22D1ECC4}" type="pres">
      <dgm:prSet presAssocID="{E6DF1B1E-7E7D-48C6-9BEE-161CC84F91ED}" presName="desTx" presStyleLbl="alignAccFollowNode1" presStyleIdx="0" presStyleCnt="4" custScaleX="104720" custScaleY="99126" custLinFactNeighborX="22361" custLinFactNeighborY="-1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8CAAF-8C79-4F9D-BC74-BD0BA5AC5706}" type="pres">
      <dgm:prSet presAssocID="{8F8EA497-0428-406B-B137-FF2BA33D261A}" presName="space" presStyleCnt="0"/>
      <dgm:spPr/>
    </dgm:pt>
    <dgm:pt modelId="{71332DBA-C68D-4677-B91E-224AC608B26B}" type="pres">
      <dgm:prSet presAssocID="{1E625BF1-76F1-4164-89D5-F5F3FB2958E6}" presName="composite" presStyleCnt="0"/>
      <dgm:spPr/>
    </dgm:pt>
    <dgm:pt modelId="{9DA41A9C-12E7-4709-98FC-BE7700A16EA6}" type="pres">
      <dgm:prSet presAssocID="{1E625BF1-76F1-4164-89D5-F5F3FB2958E6}" presName="parTx" presStyleLbl="alignNode1" presStyleIdx="1" presStyleCnt="4" custScaleX="85324" custScaleY="125452" custLinFactY="-100000" custLinFactNeighborX="5186" custLinFactNeighborY="-171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3E28-145D-48A1-8723-31DCED80A724}" type="pres">
      <dgm:prSet presAssocID="{1E625BF1-76F1-4164-89D5-F5F3FB2958E6}" presName="desTx" presStyleLbl="alignAccFollowNode1" presStyleIdx="1" presStyleCnt="4" custLinFactNeighborX="11096" custLinFactNeighborY="-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B20A1-7112-4D1E-BBE4-FCB97FC9B963}" type="pres">
      <dgm:prSet presAssocID="{6AD35390-72C4-4247-8637-50AF12E78485}" presName="space" presStyleCnt="0"/>
      <dgm:spPr/>
    </dgm:pt>
    <dgm:pt modelId="{F333350E-BDC9-4E0C-82BF-0A8064EEF39C}" type="pres">
      <dgm:prSet presAssocID="{1CBDFB3F-99EA-4D09-A281-F68AE483C36D}" presName="composite" presStyleCnt="0"/>
      <dgm:spPr/>
    </dgm:pt>
    <dgm:pt modelId="{F2D1B2B8-A0FA-498F-A1D9-A21F8C2957AF}" type="pres">
      <dgm:prSet presAssocID="{1CBDFB3F-99EA-4D09-A281-F68AE483C36D}" presName="parTx" presStyleLbl="alignNode1" presStyleIdx="2" presStyleCnt="4" custScaleY="135806" custLinFactNeighborX="3462" custLinFactNeighborY="-65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3B87A-8656-4E1A-8AD6-B392CC0B92EB}" type="pres">
      <dgm:prSet presAssocID="{1CBDFB3F-99EA-4D09-A281-F68AE483C36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2F0B2-0B19-479C-AB48-D87B573BD2ED}" type="pres">
      <dgm:prSet presAssocID="{AF551D4F-B2E2-4947-9252-97B7433FB376}" presName="space" presStyleCnt="0"/>
      <dgm:spPr/>
    </dgm:pt>
    <dgm:pt modelId="{62341D5A-1438-492A-A2FA-8887CFB406C4}" type="pres">
      <dgm:prSet presAssocID="{614C98DF-D2C8-4141-BE30-546ED42B1F15}" presName="composite" presStyleCnt="0"/>
      <dgm:spPr/>
    </dgm:pt>
    <dgm:pt modelId="{D16D64B4-39F4-4BFC-8EC5-A75373C405B9}" type="pres">
      <dgm:prSet presAssocID="{614C98DF-D2C8-4141-BE30-546ED42B1F15}" presName="parTx" presStyleLbl="alignNode1" presStyleIdx="3" presStyleCnt="4" custScaleY="160398" custLinFactNeighborX="716" custLinFactNeighborY="-45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EE825-E9C3-45B2-ACBF-C549E9E73828}" type="pres">
      <dgm:prSet presAssocID="{614C98DF-D2C8-4141-BE30-546ED42B1F1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26A8D-A721-4A10-A44A-6C8955A07C6C}" srcId="{1E625BF1-76F1-4164-89D5-F5F3FB2958E6}" destId="{87CC0798-B207-42DD-854D-9D6032999513}" srcOrd="1" destOrd="0" parTransId="{33E75741-BED3-4CB3-9A89-9C7650542DBC}" sibTransId="{2A6091BF-F1AB-4244-8A9E-C50E537BB054}"/>
    <dgm:cxn modelId="{443A2412-F88A-4B23-8A90-D8AD02B4F122}" type="presOf" srcId="{F6C94F0D-6072-4FB6-B12E-00D072BE13AD}" destId="{FB73B87A-8656-4E1A-8AD6-B392CC0B92EB}" srcOrd="0" destOrd="0" presId="urn:microsoft.com/office/officeart/2005/8/layout/hList1"/>
    <dgm:cxn modelId="{38D2F1CC-2543-436D-BC12-E218EA871FCD}" srcId="{614C98DF-D2C8-4141-BE30-546ED42B1F15}" destId="{F5ECF3CC-7EC2-4CD3-968D-B5E49724095E}" srcOrd="0" destOrd="0" parTransId="{3990CB72-E807-4C76-9475-025BA4EEE337}" sibTransId="{5D39B352-17D4-4025-9B89-26C93BF284DE}"/>
    <dgm:cxn modelId="{574B5D1E-83C0-48A9-B9CB-D85C17DF07F6}" srcId="{1E625BF1-76F1-4164-89D5-F5F3FB2958E6}" destId="{F5E5CBF6-7582-498C-A120-E89E42E53192}" srcOrd="3" destOrd="0" parTransId="{C508F5CD-9DE1-48BA-8070-78849BB2E15D}" sibTransId="{73F4327F-7C99-430A-AF06-BD964BDE1B75}"/>
    <dgm:cxn modelId="{E704318D-F524-4C5E-912B-91EC520A805A}" type="presOf" srcId="{1E625BF1-76F1-4164-89D5-F5F3FB2958E6}" destId="{9DA41A9C-12E7-4709-98FC-BE7700A16EA6}" srcOrd="0" destOrd="0" presId="urn:microsoft.com/office/officeart/2005/8/layout/hList1"/>
    <dgm:cxn modelId="{82E587DC-8FC2-4FA3-9B11-1D4921B69709}" type="presOf" srcId="{68FA02EF-9E84-49E3-95B1-45A1212277D5}" destId="{6E773E28-145D-48A1-8723-31DCED80A724}" srcOrd="0" destOrd="5" presId="urn:microsoft.com/office/officeart/2005/8/layout/hList1"/>
    <dgm:cxn modelId="{6EEF42F9-983E-414E-97A4-D811AF44751D}" srcId="{98AEC1AA-5B90-4D0B-BE7B-9AA758C6CF0B}" destId="{1E625BF1-76F1-4164-89D5-F5F3FB2958E6}" srcOrd="1" destOrd="0" parTransId="{AAC02DFC-F83E-4689-9DD2-C627377A9468}" sibTransId="{6AD35390-72C4-4247-8637-50AF12E78485}"/>
    <dgm:cxn modelId="{63512355-FB8C-4794-A01D-AFF27B3260DD}" type="presOf" srcId="{795EA391-B4B1-4513-A66A-16784D9C26C2}" destId="{8209390E-FF6C-402A-BD8F-FAEB22D1ECC4}" srcOrd="0" destOrd="2" presId="urn:microsoft.com/office/officeart/2005/8/layout/hList1"/>
    <dgm:cxn modelId="{3D1983B7-D0B3-4772-A05E-222157FB817E}" type="presOf" srcId="{E6DF1B1E-7E7D-48C6-9BEE-161CC84F91ED}" destId="{0B8B48E1-4C62-4825-A8EF-22E30362FBF5}" srcOrd="0" destOrd="0" presId="urn:microsoft.com/office/officeart/2005/8/layout/hList1"/>
    <dgm:cxn modelId="{1C8C8679-B868-40B3-91B8-A13E8EFFC46E}" srcId="{1E625BF1-76F1-4164-89D5-F5F3FB2958E6}" destId="{32D98676-1CC3-4C52-99AC-D697C9CF53D0}" srcOrd="0" destOrd="0" parTransId="{ADAD956F-48DD-4303-A5F7-DA0CDE99169C}" sibTransId="{27579ED6-A6F8-4B69-A4F8-C9045C65E807}"/>
    <dgm:cxn modelId="{BBFD2F08-5680-43EF-9F2D-B3496B855B7C}" type="presOf" srcId="{F1F9AED6-78FD-48AF-AFD2-1F001C836B0C}" destId="{6E773E28-145D-48A1-8723-31DCED80A724}" srcOrd="0" destOrd="2" presId="urn:microsoft.com/office/officeart/2005/8/layout/hList1"/>
    <dgm:cxn modelId="{56801DD6-CA1F-44DE-BBEA-406665564E3C}" srcId="{98AEC1AA-5B90-4D0B-BE7B-9AA758C6CF0B}" destId="{E6DF1B1E-7E7D-48C6-9BEE-161CC84F91ED}" srcOrd="0" destOrd="0" parTransId="{BE2F7515-1866-474C-A826-F4739F519895}" sibTransId="{8F8EA497-0428-406B-B137-FF2BA33D261A}"/>
    <dgm:cxn modelId="{2220DCD4-7089-4FC7-85E8-75D9B36E3236}" srcId="{614C98DF-D2C8-4141-BE30-546ED42B1F15}" destId="{9BD18878-F700-4FEB-8104-E509680DCF3A}" srcOrd="1" destOrd="0" parTransId="{A4536335-03AD-4175-BC74-3C4587A33183}" sibTransId="{8B5FA1BC-95E3-468E-88BA-58372F47FAC2}"/>
    <dgm:cxn modelId="{348D58DC-9D31-4CBD-8B07-74AE3E02B337}" srcId="{E6DF1B1E-7E7D-48C6-9BEE-161CC84F91ED}" destId="{023BED2B-8A60-4D08-A1A0-1ABC1139F693}" srcOrd="1" destOrd="0" parTransId="{0C2AC84F-99E9-4A0F-B409-F60D04605427}" sibTransId="{C8316DD8-0911-4592-AB18-2983B48913CD}"/>
    <dgm:cxn modelId="{2D96C44B-3015-4621-B34A-66D8D1C39BD8}" type="presOf" srcId="{9C880D42-1CFB-4EA8-8670-1CB1FFB4E051}" destId="{6E773E28-145D-48A1-8723-31DCED80A724}" srcOrd="0" destOrd="4" presId="urn:microsoft.com/office/officeart/2005/8/layout/hList1"/>
    <dgm:cxn modelId="{B929F898-1684-4852-868E-18AB5168FA9D}" srcId="{1E625BF1-76F1-4164-89D5-F5F3FB2958E6}" destId="{A81F06D6-70EF-4B59-BCBA-3E2AC88D39CA}" srcOrd="6" destOrd="0" parTransId="{5EEB5D24-EA05-45C6-8D2A-FEAC261F2255}" sibTransId="{6740096C-1EFB-42D6-9B8F-D163C659B918}"/>
    <dgm:cxn modelId="{E94024B6-47A2-4A32-B802-888BE5E8811A}" type="presOf" srcId="{F5ECF3CC-7EC2-4CD3-968D-B5E49724095E}" destId="{139EE825-E9C3-45B2-ACBF-C549E9E73828}" srcOrd="0" destOrd="0" presId="urn:microsoft.com/office/officeart/2005/8/layout/hList1"/>
    <dgm:cxn modelId="{7825F5C6-CA83-416A-ADAE-6E11A12980D2}" srcId="{1E625BF1-76F1-4164-89D5-F5F3FB2958E6}" destId="{F1F9AED6-78FD-48AF-AFD2-1F001C836B0C}" srcOrd="2" destOrd="0" parTransId="{A116124F-7884-487A-B1DE-13480000F5CB}" sibTransId="{81504E2B-B020-4A8B-9F00-D0BBAD4F76FA}"/>
    <dgm:cxn modelId="{8773CDBE-23C0-4FA0-8620-A45FF21480CF}" srcId="{1CBDFB3F-99EA-4D09-A281-F68AE483C36D}" destId="{F6C94F0D-6072-4FB6-B12E-00D072BE13AD}" srcOrd="0" destOrd="0" parTransId="{F8B73611-215A-48BC-8889-0DA12AD58D21}" sibTransId="{131292E7-243D-4155-ABA6-151D42F42697}"/>
    <dgm:cxn modelId="{EAB01726-E617-4FF9-85D7-BF7C80C18112}" type="presOf" srcId="{87CC0798-B207-42DD-854D-9D6032999513}" destId="{6E773E28-145D-48A1-8723-31DCED80A724}" srcOrd="0" destOrd="1" presId="urn:microsoft.com/office/officeart/2005/8/layout/hList1"/>
    <dgm:cxn modelId="{4F737F36-05EA-4A36-89BD-5A123382C53E}" srcId="{E6DF1B1E-7E7D-48C6-9BEE-161CC84F91ED}" destId="{993FA899-B2EB-4718-9D2A-CEE6E8D4065C}" srcOrd="3" destOrd="0" parTransId="{2C6EBEC5-7E7F-49EB-BD46-39C1AFD9CDAF}" sibTransId="{7633B8AD-BC52-4689-9217-D16A1D34FA8D}"/>
    <dgm:cxn modelId="{73164E64-795C-4D3A-9C2A-D0E9F8318D6E}" srcId="{1E625BF1-76F1-4164-89D5-F5F3FB2958E6}" destId="{E95C00D0-C3C6-498E-B9AE-CD7BAE0CF2E6}" srcOrd="7" destOrd="0" parTransId="{81E6CF62-0F57-417D-AD8C-03FB1ED8E2AB}" sibTransId="{1854CA96-8D47-4864-A6FF-F1E76D0F746A}"/>
    <dgm:cxn modelId="{8AE663DE-CDF4-431F-B8F3-C1BF52D32FC9}" type="presOf" srcId="{1CBDFB3F-99EA-4D09-A281-F68AE483C36D}" destId="{F2D1B2B8-A0FA-498F-A1D9-A21F8C2957AF}" srcOrd="0" destOrd="0" presId="urn:microsoft.com/office/officeart/2005/8/layout/hList1"/>
    <dgm:cxn modelId="{A06E91DC-14E8-4BFE-A6B7-75F5CFCC2FDD}" srcId="{E6DF1B1E-7E7D-48C6-9BEE-161CC84F91ED}" destId="{105EA718-1D90-45CC-B31D-62A8A5009E1F}" srcOrd="0" destOrd="0" parTransId="{BA8ED16C-09D5-47B4-A13C-2F1B184805F7}" sibTransId="{AA83EBCF-D889-4DA6-975D-2F3E824EFF49}"/>
    <dgm:cxn modelId="{F990E39C-5CDF-4E1F-93C8-512D14A05450}" srcId="{98AEC1AA-5B90-4D0B-BE7B-9AA758C6CF0B}" destId="{614C98DF-D2C8-4141-BE30-546ED42B1F15}" srcOrd="3" destOrd="0" parTransId="{82F618B0-7DF9-418F-BA94-2B99571A41D5}" sibTransId="{D984B65D-C7E9-4387-805F-0EEE8C7E8E07}"/>
    <dgm:cxn modelId="{03F274E1-6022-4DD2-858C-6942CE5E93B4}" type="presOf" srcId="{614C98DF-D2C8-4141-BE30-546ED42B1F15}" destId="{D16D64B4-39F4-4BFC-8EC5-A75373C405B9}" srcOrd="0" destOrd="0" presId="urn:microsoft.com/office/officeart/2005/8/layout/hList1"/>
    <dgm:cxn modelId="{97F5ED27-298A-450D-9398-C5CF7E036FAC}" type="presOf" srcId="{E95C00D0-C3C6-498E-B9AE-CD7BAE0CF2E6}" destId="{6E773E28-145D-48A1-8723-31DCED80A724}" srcOrd="0" destOrd="7" presId="urn:microsoft.com/office/officeart/2005/8/layout/hList1"/>
    <dgm:cxn modelId="{80E954D2-4788-4274-9150-6EB2D046B37D}" srcId="{1CBDFB3F-99EA-4D09-A281-F68AE483C36D}" destId="{4F3628C4-7F33-44C7-BB03-1764B2017BC1}" srcOrd="1" destOrd="0" parTransId="{171EBC55-1E01-4C09-9207-8F18D0350E57}" sibTransId="{8E8FE235-A782-485E-84E9-6411D9AF6F32}"/>
    <dgm:cxn modelId="{74E7B605-1C67-4D6E-AB66-078F4852DED6}" type="presOf" srcId="{F5E5CBF6-7582-498C-A120-E89E42E53192}" destId="{6E773E28-145D-48A1-8723-31DCED80A724}" srcOrd="0" destOrd="3" presId="urn:microsoft.com/office/officeart/2005/8/layout/hList1"/>
    <dgm:cxn modelId="{7157233A-F469-4F0A-9E50-6522F968A70A}" type="presOf" srcId="{023BED2B-8A60-4D08-A1A0-1ABC1139F693}" destId="{8209390E-FF6C-402A-BD8F-FAEB22D1ECC4}" srcOrd="0" destOrd="1" presId="urn:microsoft.com/office/officeart/2005/8/layout/hList1"/>
    <dgm:cxn modelId="{ABA004F8-857E-4AD1-8F52-FD70337FF876}" srcId="{E6DF1B1E-7E7D-48C6-9BEE-161CC84F91ED}" destId="{795EA391-B4B1-4513-A66A-16784D9C26C2}" srcOrd="2" destOrd="0" parTransId="{662C994F-0D8E-4BCF-9C8B-CEA8D6A0715F}" sibTransId="{7D701E27-85A0-470F-A496-BCAE5AF7A623}"/>
    <dgm:cxn modelId="{7DC3FCB9-845B-48D8-B09F-742ED85331FA}" srcId="{98AEC1AA-5B90-4D0B-BE7B-9AA758C6CF0B}" destId="{1CBDFB3F-99EA-4D09-A281-F68AE483C36D}" srcOrd="2" destOrd="0" parTransId="{3536BF57-7DB5-4B88-A82C-FB26EC321909}" sibTransId="{AF551D4F-B2E2-4947-9252-97B7433FB376}"/>
    <dgm:cxn modelId="{A00FFF2B-AE46-460D-A890-7D3889E1E701}" type="presOf" srcId="{A81F06D6-70EF-4B59-BCBA-3E2AC88D39CA}" destId="{6E773E28-145D-48A1-8723-31DCED80A724}" srcOrd="0" destOrd="6" presId="urn:microsoft.com/office/officeart/2005/8/layout/hList1"/>
    <dgm:cxn modelId="{E49125E9-9429-4EB8-84EF-E99A49D5B2E2}" type="presOf" srcId="{993FA899-B2EB-4718-9D2A-CEE6E8D4065C}" destId="{8209390E-FF6C-402A-BD8F-FAEB22D1ECC4}" srcOrd="0" destOrd="3" presId="urn:microsoft.com/office/officeart/2005/8/layout/hList1"/>
    <dgm:cxn modelId="{A10D3C31-A740-42E3-AB41-87EB1DF1C15F}" srcId="{1E625BF1-76F1-4164-89D5-F5F3FB2958E6}" destId="{68FA02EF-9E84-49E3-95B1-45A1212277D5}" srcOrd="5" destOrd="0" parTransId="{4E06423E-AD96-486A-9F0D-A8A47CB084E3}" sibTransId="{98A46D96-B2F0-4EAA-8D8A-D1105B3F229A}"/>
    <dgm:cxn modelId="{3CD6DAD1-D919-4C32-B5BA-DFF892303D2E}" type="presOf" srcId="{32D98676-1CC3-4C52-99AC-D697C9CF53D0}" destId="{6E773E28-145D-48A1-8723-31DCED80A724}" srcOrd="0" destOrd="0" presId="urn:microsoft.com/office/officeart/2005/8/layout/hList1"/>
    <dgm:cxn modelId="{26C2742E-2E89-490C-AB96-83077A8F6089}" type="presOf" srcId="{9BD18878-F700-4FEB-8104-E509680DCF3A}" destId="{139EE825-E9C3-45B2-ACBF-C549E9E73828}" srcOrd="0" destOrd="1" presId="urn:microsoft.com/office/officeart/2005/8/layout/hList1"/>
    <dgm:cxn modelId="{40B3819C-AFFC-4E4C-89E0-F42819CD1561}" type="presOf" srcId="{98AEC1AA-5B90-4D0B-BE7B-9AA758C6CF0B}" destId="{51DCA61C-4594-42BD-B4F4-5A8E02FF4871}" srcOrd="0" destOrd="0" presId="urn:microsoft.com/office/officeart/2005/8/layout/hList1"/>
    <dgm:cxn modelId="{E8340153-D7B3-4860-8CF8-40ED24D5319A}" type="presOf" srcId="{4F3628C4-7F33-44C7-BB03-1764B2017BC1}" destId="{FB73B87A-8656-4E1A-8AD6-B392CC0B92EB}" srcOrd="0" destOrd="1" presId="urn:microsoft.com/office/officeart/2005/8/layout/hList1"/>
    <dgm:cxn modelId="{65EFBEFC-E652-41BB-8F41-BA6C6D280D0E}" type="presOf" srcId="{105EA718-1D90-45CC-B31D-62A8A5009E1F}" destId="{8209390E-FF6C-402A-BD8F-FAEB22D1ECC4}" srcOrd="0" destOrd="0" presId="urn:microsoft.com/office/officeart/2005/8/layout/hList1"/>
    <dgm:cxn modelId="{0265A1CD-29B1-4EB6-8206-F41380B6A639}" srcId="{1E625BF1-76F1-4164-89D5-F5F3FB2958E6}" destId="{9C880D42-1CFB-4EA8-8670-1CB1FFB4E051}" srcOrd="4" destOrd="0" parTransId="{D58086F9-08E0-444E-99F3-DF6FF3FEE0D6}" sibTransId="{0E91CFF2-5BD0-4BF6-A973-8FA1702AA6CA}"/>
    <dgm:cxn modelId="{DAC67136-CE25-42F5-A9A2-5B4310A5BCDF}" type="presParOf" srcId="{51DCA61C-4594-42BD-B4F4-5A8E02FF4871}" destId="{745D3D81-7B23-45C0-A283-489960632C69}" srcOrd="0" destOrd="0" presId="urn:microsoft.com/office/officeart/2005/8/layout/hList1"/>
    <dgm:cxn modelId="{E4A48C2E-53A3-4B00-BCF7-9A12D682176C}" type="presParOf" srcId="{745D3D81-7B23-45C0-A283-489960632C69}" destId="{0B8B48E1-4C62-4825-A8EF-22E30362FBF5}" srcOrd="0" destOrd="0" presId="urn:microsoft.com/office/officeart/2005/8/layout/hList1"/>
    <dgm:cxn modelId="{E62B65D8-231C-4E95-91E3-A1618EC1B69D}" type="presParOf" srcId="{745D3D81-7B23-45C0-A283-489960632C69}" destId="{8209390E-FF6C-402A-BD8F-FAEB22D1ECC4}" srcOrd="1" destOrd="0" presId="urn:microsoft.com/office/officeart/2005/8/layout/hList1"/>
    <dgm:cxn modelId="{F76C3C4E-D10E-4C53-91FD-5A2EEA83E2AE}" type="presParOf" srcId="{51DCA61C-4594-42BD-B4F4-5A8E02FF4871}" destId="{4838CAAF-8C79-4F9D-BC74-BD0BA5AC5706}" srcOrd="1" destOrd="0" presId="urn:microsoft.com/office/officeart/2005/8/layout/hList1"/>
    <dgm:cxn modelId="{FC1850F8-C09D-4AEB-B255-0FB6127015B3}" type="presParOf" srcId="{51DCA61C-4594-42BD-B4F4-5A8E02FF4871}" destId="{71332DBA-C68D-4677-B91E-224AC608B26B}" srcOrd="2" destOrd="0" presId="urn:microsoft.com/office/officeart/2005/8/layout/hList1"/>
    <dgm:cxn modelId="{6F317666-B9A9-4D9A-A593-9A860DDD3C02}" type="presParOf" srcId="{71332DBA-C68D-4677-B91E-224AC608B26B}" destId="{9DA41A9C-12E7-4709-98FC-BE7700A16EA6}" srcOrd="0" destOrd="0" presId="urn:microsoft.com/office/officeart/2005/8/layout/hList1"/>
    <dgm:cxn modelId="{6E635148-55FC-4CE1-9B5C-660A0669EE13}" type="presParOf" srcId="{71332DBA-C68D-4677-B91E-224AC608B26B}" destId="{6E773E28-145D-48A1-8723-31DCED80A724}" srcOrd="1" destOrd="0" presId="urn:microsoft.com/office/officeart/2005/8/layout/hList1"/>
    <dgm:cxn modelId="{F1547D72-4A21-4D38-B012-52E51C5AE7AB}" type="presParOf" srcId="{51DCA61C-4594-42BD-B4F4-5A8E02FF4871}" destId="{4CFB20A1-7112-4D1E-BBE4-FCB97FC9B963}" srcOrd="3" destOrd="0" presId="urn:microsoft.com/office/officeart/2005/8/layout/hList1"/>
    <dgm:cxn modelId="{BC857377-C51B-48CE-B1FB-6E3A98A020B0}" type="presParOf" srcId="{51DCA61C-4594-42BD-B4F4-5A8E02FF4871}" destId="{F333350E-BDC9-4E0C-82BF-0A8064EEF39C}" srcOrd="4" destOrd="0" presId="urn:microsoft.com/office/officeart/2005/8/layout/hList1"/>
    <dgm:cxn modelId="{8D2059E4-AD72-480B-BBC8-59687914C53A}" type="presParOf" srcId="{F333350E-BDC9-4E0C-82BF-0A8064EEF39C}" destId="{F2D1B2B8-A0FA-498F-A1D9-A21F8C2957AF}" srcOrd="0" destOrd="0" presId="urn:microsoft.com/office/officeart/2005/8/layout/hList1"/>
    <dgm:cxn modelId="{BC27302D-F9DA-4C49-9CE7-FF862E3D8F98}" type="presParOf" srcId="{F333350E-BDC9-4E0C-82BF-0A8064EEF39C}" destId="{FB73B87A-8656-4E1A-8AD6-B392CC0B92EB}" srcOrd="1" destOrd="0" presId="urn:microsoft.com/office/officeart/2005/8/layout/hList1"/>
    <dgm:cxn modelId="{D77CD1FE-121D-433C-A5A4-D4733992F791}" type="presParOf" srcId="{51DCA61C-4594-42BD-B4F4-5A8E02FF4871}" destId="{FA02F0B2-0B19-479C-AB48-D87B573BD2ED}" srcOrd="5" destOrd="0" presId="urn:microsoft.com/office/officeart/2005/8/layout/hList1"/>
    <dgm:cxn modelId="{5F09F02C-6393-416D-914C-EEEECCF3E92D}" type="presParOf" srcId="{51DCA61C-4594-42BD-B4F4-5A8E02FF4871}" destId="{62341D5A-1438-492A-A2FA-8887CFB406C4}" srcOrd="6" destOrd="0" presId="urn:microsoft.com/office/officeart/2005/8/layout/hList1"/>
    <dgm:cxn modelId="{FE7E35D4-6282-4CB9-A203-77045DAF2137}" type="presParOf" srcId="{62341D5A-1438-492A-A2FA-8887CFB406C4}" destId="{D16D64B4-39F4-4BFC-8EC5-A75373C405B9}" srcOrd="0" destOrd="0" presId="urn:microsoft.com/office/officeart/2005/8/layout/hList1"/>
    <dgm:cxn modelId="{F8491BA4-DE4C-46EA-8395-10ED995B08A9}" type="presParOf" srcId="{62341D5A-1438-492A-A2FA-8887CFB406C4}" destId="{139EE825-E9C3-45B2-ACBF-C549E9E738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298C9-2C1A-4DFF-A91A-2EFF0F61580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A0C59E-1C1A-4829-B2C8-755D6ECD3907}">
      <dgm:prSet phldrT="[Текст]"/>
      <dgm:spPr/>
      <dgm:t>
        <a:bodyPr/>
        <a:lstStyle/>
        <a:p>
          <a:r>
            <a:rPr lang="ru-RU" b="1" dirty="0" smtClean="0"/>
            <a:t>Высшая</a:t>
          </a:r>
          <a:r>
            <a:rPr lang="ru-RU" b="1" baseline="0" dirty="0" smtClean="0"/>
            <a:t> школа Педагогики и психологии</a:t>
          </a:r>
          <a:endParaRPr lang="ru-RU" b="1" dirty="0"/>
        </a:p>
      </dgm:t>
    </dgm:pt>
    <dgm:pt modelId="{3704A91D-BE09-4E30-9A15-A615D276F8BB}" type="parTrans" cxnId="{A5F2D5B7-8A50-412F-A6AB-F530BE37FB4C}">
      <dgm:prSet/>
      <dgm:spPr/>
      <dgm:t>
        <a:bodyPr/>
        <a:lstStyle/>
        <a:p>
          <a:endParaRPr lang="ru-RU"/>
        </a:p>
      </dgm:t>
    </dgm:pt>
    <dgm:pt modelId="{EFEDC2E8-62DD-44F8-B2F6-C3A42C3C5AE0}" type="sibTrans" cxnId="{A5F2D5B7-8A50-412F-A6AB-F530BE37FB4C}">
      <dgm:prSet/>
      <dgm:spPr/>
      <dgm:t>
        <a:bodyPr/>
        <a:lstStyle/>
        <a:p>
          <a:endParaRPr lang="ru-RU"/>
        </a:p>
      </dgm:t>
    </dgm:pt>
    <dgm:pt modelId="{054D6D5A-7A03-4A6D-AA13-4807D62BE741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Институт программных лидеров</a:t>
          </a:r>
          <a:endParaRPr lang="ru-RU" sz="2000" dirty="0"/>
        </a:p>
      </dgm:t>
    </dgm:pt>
    <dgm:pt modelId="{41CF1FC6-4A72-4F04-B7C3-596AAB5630A1}" type="parTrans" cxnId="{A02627A4-1ADE-42C4-AA6D-789C4AD5B46F}">
      <dgm:prSet/>
      <dgm:spPr/>
      <dgm:t>
        <a:bodyPr/>
        <a:lstStyle/>
        <a:p>
          <a:endParaRPr lang="ru-RU"/>
        </a:p>
      </dgm:t>
    </dgm:pt>
    <dgm:pt modelId="{B8F432FB-E54B-4F9C-81EB-8EEE15E74D69}" type="sibTrans" cxnId="{A02627A4-1ADE-42C4-AA6D-789C4AD5B46F}">
      <dgm:prSet/>
      <dgm:spPr/>
      <dgm:t>
        <a:bodyPr/>
        <a:lstStyle/>
        <a:p>
          <a:endParaRPr lang="ru-RU"/>
        </a:p>
      </dgm:t>
    </dgm:pt>
    <dgm:pt modelId="{84F8F869-04F8-465F-9894-B1A32E6EC3D8}">
      <dgm:prSet phldrT="[Текст]" custT="1"/>
      <dgm:spPr/>
      <dgm:t>
        <a:bodyPr/>
        <a:lstStyle/>
        <a:p>
          <a:r>
            <a:rPr lang="ru-RU" sz="1800" dirty="0" smtClean="0"/>
            <a:t>Финансовая устойчивость (дополнительные платные услуги)</a:t>
          </a:r>
        </a:p>
      </dgm:t>
    </dgm:pt>
    <dgm:pt modelId="{29DC7413-BCCA-4D08-B1EA-2ADADEDB2CCE}" type="parTrans" cxnId="{81658F35-17EB-4425-8046-9B14783F6B36}">
      <dgm:prSet/>
      <dgm:spPr/>
      <dgm:t>
        <a:bodyPr/>
        <a:lstStyle/>
        <a:p>
          <a:endParaRPr lang="ru-RU"/>
        </a:p>
      </dgm:t>
    </dgm:pt>
    <dgm:pt modelId="{0CB32228-DFA2-44B9-A774-C49F60808ABF}" type="sibTrans" cxnId="{81658F35-17EB-4425-8046-9B14783F6B36}">
      <dgm:prSet/>
      <dgm:spPr/>
      <dgm:t>
        <a:bodyPr/>
        <a:lstStyle/>
        <a:p>
          <a:endParaRPr lang="ru-RU"/>
        </a:p>
      </dgm:t>
    </dgm:pt>
    <dgm:pt modelId="{8412C6BB-130A-46FD-AAF8-58DDFA321426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Новые уровни педагогического мастерства:  статусные позиции: педагог -</a:t>
          </a:r>
        </a:p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( 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ст.преп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., доцент, профессор)-модератор, педагог-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коуч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педагог –эксперт, педагог- исследователь)</a:t>
          </a:r>
          <a:endParaRPr lang="ru-RU" sz="1600" dirty="0"/>
        </a:p>
      </dgm:t>
    </dgm:pt>
    <dgm:pt modelId="{6CA789DC-DB9B-457F-8EE6-6B7DCB4EF2A5}" type="parTrans" cxnId="{0CED4F4D-951A-4A6A-9015-72E62D302536}">
      <dgm:prSet/>
      <dgm:spPr/>
      <dgm:t>
        <a:bodyPr/>
        <a:lstStyle/>
        <a:p>
          <a:endParaRPr lang="ru-RU"/>
        </a:p>
      </dgm:t>
    </dgm:pt>
    <dgm:pt modelId="{BB4E42C7-484B-4150-A3EA-4FEFC60D8FB8}" type="sibTrans" cxnId="{0CED4F4D-951A-4A6A-9015-72E62D302536}">
      <dgm:prSet/>
      <dgm:spPr/>
      <dgm:t>
        <a:bodyPr/>
        <a:lstStyle/>
        <a:p>
          <a:endParaRPr lang="ru-RU"/>
        </a:p>
      </dgm:t>
    </dgm:pt>
    <dgm:pt modelId="{5ACCA766-B49C-4B20-9ADC-ED4BF194ABE0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Академическая и управленческая автономность</a:t>
          </a:r>
          <a:endParaRPr lang="ru-RU" sz="1800" dirty="0"/>
        </a:p>
      </dgm:t>
    </dgm:pt>
    <dgm:pt modelId="{2832B2AC-408E-4694-8CEE-3BDC2BD7D242}" type="parTrans" cxnId="{3FACBB28-C746-48C6-93B9-BCAB97933FAB}">
      <dgm:prSet/>
      <dgm:spPr/>
      <dgm:t>
        <a:bodyPr/>
        <a:lstStyle/>
        <a:p>
          <a:endParaRPr lang="ru-RU"/>
        </a:p>
      </dgm:t>
    </dgm:pt>
    <dgm:pt modelId="{D7A82EAF-B313-4E5D-AF33-D89A2E86ACE1}" type="sibTrans" cxnId="{3FACBB28-C746-48C6-93B9-BCAB97933FAB}">
      <dgm:prSet/>
      <dgm:spPr/>
      <dgm:t>
        <a:bodyPr/>
        <a:lstStyle/>
        <a:p>
          <a:endParaRPr lang="ru-RU"/>
        </a:p>
      </dgm:t>
    </dgm:pt>
    <dgm:pt modelId="{ACE53236-3033-4C86-8E8E-A31018ABC54E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Новые образовательные продукты (академические инновационные  программы (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игропедагогика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тьютор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), консалтинг, экспертиза, дополнительное образование (переподготовка, краткосрочные и долгосрочные курсы)</a:t>
          </a:r>
          <a:endParaRPr lang="ru-RU" sz="1600" dirty="0"/>
        </a:p>
      </dgm:t>
    </dgm:pt>
    <dgm:pt modelId="{3CA43E14-7DDD-47C0-ABE5-4869E04B9B11}" type="parTrans" cxnId="{566FA617-02CB-4671-87C2-BB62ADC42FFE}">
      <dgm:prSet/>
      <dgm:spPr/>
      <dgm:t>
        <a:bodyPr/>
        <a:lstStyle/>
        <a:p>
          <a:endParaRPr lang="ru-RU"/>
        </a:p>
      </dgm:t>
    </dgm:pt>
    <dgm:pt modelId="{3DE367B0-7265-4848-912F-628E87EAA4CD}" type="sibTrans" cxnId="{566FA617-02CB-4671-87C2-BB62ADC42FFE}">
      <dgm:prSet/>
      <dgm:spPr/>
      <dgm:t>
        <a:bodyPr/>
        <a:lstStyle/>
        <a:p>
          <a:endParaRPr lang="ru-RU"/>
        </a:p>
      </dgm:t>
    </dgm:pt>
    <dgm:pt modelId="{48ACD49A-DE52-4AEF-83F1-43AF1D8A77D7}">
      <dgm:prSet phldrT="[Текст]" custScaleX="152044" custScaleY="152043" custRadScaleRad="163171" custRadScaleInc="-88906"/>
      <dgm:spPr/>
      <dgm:t>
        <a:bodyPr/>
        <a:lstStyle/>
        <a:p>
          <a:endParaRPr lang="ru-RU"/>
        </a:p>
      </dgm:t>
    </dgm:pt>
    <dgm:pt modelId="{B3C8E51F-C2D7-4243-BB80-45834AB33083}" type="parTrans" cxnId="{263F074E-A555-49F4-99E6-270798854BC6}">
      <dgm:prSet/>
      <dgm:spPr/>
      <dgm:t>
        <a:bodyPr/>
        <a:lstStyle/>
        <a:p>
          <a:endParaRPr lang="ru-RU"/>
        </a:p>
      </dgm:t>
    </dgm:pt>
    <dgm:pt modelId="{B16AD5FF-8C40-411D-A982-4E82E71B660A}" type="sibTrans" cxnId="{263F074E-A555-49F4-99E6-270798854BC6}">
      <dgm:prSet custScaleY="63984" custLinFactNeighborX="-1342" custLinFactNeighborY="-8877"/>
      <dgm:spPr/>
      <dgm:t>
        <a:bodyPr/>
        <a:lstStyle/>
        <a:p>
          <a:endParaRPr lang="ru-RU"/>
        </a:p>
      </dgm:t>
    </dgm:pt>
    <dgm:pt modelId="{5DD884D6-6D8B-4A1C-BF5D-31EB2BDF3EB2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Студенческое самоуправление</a:t>
          </a:r>
        </a:p>
      </dgm:t>
    </dgm:pt>
    <dgm:pt modelId="{E223926F-B628-44ED-A149-0B1CFDAE467B}" type="parTrans" cxnId="{03F4D003-6EFD-4D43-8DB9-D3FD9F2EE816}">
      <dgm:prSet/>
      <dgm:spPr/>
      <dgm:t>
        <a:bodyPr/>
        <a:lstStyle/>
        <a:p>
          <a:endParaRPr lang="ru-RU"/>
        </a:p>
      </dgm:t>
    </dgm:pt>
    <dgm:pt modelId="{56487268-66B1-4C16-9888-E1DC1812FF84}" type="sibTrans" cxnId="{03F4D003-6EFD-4D43-8DB9-D3FD9F2EE816}">
      <dgm:prSet/>
      <dgm:spPr/>
      <dgm:t>
        <a:bodyPr/>
        <a:lstStyle/>
        <a:p>
          <a:endParaRPr lang="ru-RU"/>
        </a:p>
      </dgm:t>
    </dgm:pt>
    <dgm:pt modelId="{DBBB01DF-47B7-465F-B1F1-6E9638D38148}" type="pres">
      <dgm:prSet presAssocID="{D6F298C9-2C1A-4DFF-A91A-2EFF0F6158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AB6D-CEDD-468B-885F-555236EA60E3}" type="pres">
      <dgm:prSet presAssocID="{1EA0C59E-1C1A-4829-B2C8-755D6ECD3907}" presName="centerShape" presStyleLbl="node0" presStyleIdx="0" presStyleCnt="1" custScaleX="160404" custScaleY="90371" custLinFactNeighborX="12868" custLinFactNeighborY="3174"/>
      <dgm:spPr/>
      <dgm:t>
        <a:bodyPr/>
        <a:lstStyle/>
        <a:p>
          <a:endParaRPr lang="ru-RU"/>
        </a:p>
      </dgm:t>
    </dgm:pt>
    <dgm:pt modelId="{E80B8BB7-A349-41F7-82F8-F0DD56C79F63}" type="pres">
      <dgm:prSet presAssocID="{054D6D5A-7A03-4A6D-AA13-4807D62BE741}" presName="node" presStyleLbl="node1" presStyleIdx="0" presStyleCnt="6" custScaleX="201788" custScaleY="118437" custRadScaleRad="109410" custRadScaleInc="-5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1AD6C-D4C5-4A98-8177-85818F7DC5C0}" type="pres">
      <dgm:prSet presAssocID="{054D6D5A-7A03-4A6D-AA13-4807D62BE741}" presName="dummy" presStyleCnt="0"/>
      <dgm:spPr/>
    </dgm:pt>
    <dgm:pt modelId="{6D6258C9-A867-4361-AA64-F56487488ACE}" type="pres">
      <dgm:prSet presAssocID="{B8F432FB-E54B-4F9C-81EB-8EEE15E74D69}" presName="sibTrans" presStyleLbl="sibTrans2D1" presStyleIdx="0" presStyleCnt="6" custScaleY="87077" custLinFactNeighborX="-4263" custLinFactNeighborY="10055"/>
      <dgm:spPr/>
      <dgm:t>
        <a:bodyPr/>
        <a:lstStyle/>
        <a:p>
          <a:endParaRPr lang="ru-RU"/>
        </a:p>
      </dgm:t>
    </dgm:pt>
    <dgm:pt modelId="{FC1DBF2E-F9CB-4F5C-8C32-47F61CF27E68}" type="pres">
      <dgm:prSet presAssocID="{ACE53236-3033-4C86-8E8E-A31018ABC54E}" presName="node" presStyleLbl="node1" presStyleIdx="1" presStyleCnt="6" custScaleX="357137" custScaleY="179886" custRadScaleRad="225795" custRadScaleInc="5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08204-895D-47D2-AB73-C084963A669F}" type="pres">
      <dgm:prSet presAssocID="{ACE53236-3033-4C86-8E8E-A31018ABC54E}" presName="dummy" presStyleCnt="0"/>
      <dgm:spPr/>
    </dgm:pt>
    <dgm:pt modelId="{01BD6E52-62F6-4A9E-98F2-3CE63D026924}" type="pres">
      <dgm:prSet presAssocID="{3DE367B0-7265-4848-912F-628E87EAA4CD}" presName="sibTrans" presStyleLbl="sibTrans2D1" presStyleIdx="1" presStyleCnt="6" custLinFactNeighborX="1929" custLinFactNeighborY="-1764"/>
      <dgm:spPr/>
      <dgm:t>
        <a:bodyPr/>
        <a:lstStyle/>
        <a:p>
          <a:endParaRPr lang="ru-RU"/>
        </a:p>
      </dgm:t>
    </dgm:pt>
    <dgm:pt modelId="{9937B7B2-E13E-40C4-9C5F-174EF92ABDFE}" type="pres">
      <dgm:prSet presAssocID="{84F8F869-04F8-465F-9894-B1A32E6EC3D8}" presName="node" presStyleLbl="node1" presStyleIdx="2" presStyleCnt="6" custScaleX="225349" custScaleY="152043" custRadScaleRad="252907" custRadScaleInc="-104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4BA18-60E2-4096-A1C8-ADC2BF0085A9}" type="pres">
      <dgm:prSet presAssocID="{84F8F869-04F8-465F-9894-B1A32E6EC3D8}" presName="dummy" presStyleCnt="0"/>
      <dgm:spPr/>
    </dgm:pt>
    <dgm:pt modelId="{D6CF056B-9424-4EBB-B6B8-31901D9E48D5}" type="pres">
      <dgm:prSet presAssocID="{0CB32228-DFA2-44B9-A774-C49F60808ABF}" presName="sibTrans" presStyleLbl="sibTrans2D1" presStyleIdx="2" presStyleCnt="6" custScaleY="63984" custLinFactNeighborX="22358" custLinFactNeighborY="19030"/>
      <dgm:spPr/>
      <dgm:t>
        <a:bodyPr/>
        <a:lstStyle/>
        <a:p>
          <a:endParaRPr lang="ru-RU"/>
        </a:p>
      </dgm:t>
    </dgm:pt>
    <dgm:pt modelId="{F584017E-1CCC-49F9-B8DC-0D81C2EF709A}" type="pres">
      <dgm:prSet presAssocID="{5DD884D6-6D8B-4A1C-BF5D-31EB2BDF3EB2}" presName="node" presStyleLbl="node1" presStyleIdx="3" presStyleCnt="6" custScaleX="183093" custScaleY="152043" custRadScaleRad="184853" custRadScaleInc="-23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90F44-C9AB-493D-A086-6D2FE1469AD9}" type="pres">
      <dgm:prSet presAssocID="{5DD884D6-6D8B-4A1C-BF5D-31EB2BDF3EB2}" presName="dummy" presStyleCnt="0"/>
      <dgm:spPr/>
    </dgm:pt>
    <dgm:pt modelId="{52BFA254-D839-4381-8C12-AF839223F53B}" type="pres">
      <dgm:prSet presAssocID="{56487268-66B1-4C16-9888-E1DC1812FF84}" presName="sibTrans" presStyleLbl="sibTrans2D1" presStyleIdx="3" presStyleCnt="6" custScaleY="63984" custLinFactNeighborX="1696" custLinFactNeighborY="-2745"/>
      <dgm:spPr/>
      <dgm:t>
        <a:bodyPr/>
        <a:lstStyle/>
        <a:p>
          <a:endParaRPr lang="ru-RU"/>
        </a:p>
      </dgm:t>
    </dgm:pt>
    <dgm:pt modelId="{146C567E-C962-4734-A50A-BCE85739B9E4}" type="pres">
      <dgm:prSet presAssocID="{8412C6BB-130A-46FD-AAF8-58DDFA321426}" presName="node" presStyleLbl="node1" presStyleIdx="4" presStyleCnt="6" custScaleX="285886" custScaleY="186277" custRadScaleRad="179125" custRadScaleInc="101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FB373-2EC2-4459-90A8-07EBB0CAD3B2}" type="pres">
      <dgm:prSet presAssocID="{8412C6BB-130A-46FD-AAF8-58DDFA321426}" presName="dummy" presStyleCnt="0"/>
      <dgm:spPr/>
    </dgm:pt>
    <dgm:pt modelId="{BC26CAC5-1873-4C59-9DD7-1F2AF10F62B0}" type="pres">
      <dgm:prSet presAssocID="{BB4E42C7-484B-4150-A3EA-4FEFC60D8FB8}" presName="sibTrans" presStyleLbl="sibTrans2D1" presStyleIdx="4" presStyleCnt="6" custLinFactNeighborX="-7920" custLinFactNeighborY="14672"/>
      <dgm:spPr/>
      <dgm:t>
        <a:bodyPr/>
        <a:lstStyle/>
        <a:p>
          <a:endParaRPr lang="ru-RU"/>
        </a:p>
      </dgm:t>
    </dgm:pt>
    <dgm:pt modelId="{563C50F2-E020-46DD-A609-A0B335DD7231}" type="pres">
      <dgm:prSet presAssocID="{5ACCA766-B49C-4B20-9ADC-ED4BF194ABE0}" presName="node" presStyleLbl="node1" presStyleIdx="5" presStyleCnt="6" custScaleX="246444" custScaleY="128125" custRadScaleRad="166201" custRadScaleInc="10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32E68-8D34-4D90-9EEB-F53D9407B221}" type="pres">
      <dgm:prSet presAssocID="{5ACCA766-B49C-4B20-9ADC-ED4BF194ABE0}" presName="dummy" presStyleCnt="0"/>
      <dgm:spPr/>
    </dgm:pt>
    <dgm:pt modelId="{BF10F8D2-3C71-4820-96AF-CE7217165CE9}" type="pres">
      <dgm:prSet presAssocID="{D7A82EAF-B313-4E5D-AF33-D89A2E86ACE1}" presName="sibTrans" presStyleLbl="sibTrans2D1" presStyleIdx="5" presStyleCnt="6" custLinFactNeighborX="-3087" custLinFactNeighborY="-3131"/>
      <dgm:spPr/>
      <dgm:t>
        <a:bodyPr/>
        <a:lstStyle/>
        <a:p>
          <a:endParaRPr lang="ru-RU"/>
        </a:p>
      </dgm:t>
    </dgm:pt>
  </dgm:ptLst>
  <dgm:cxnLst>
    <dgm:cxn modelId="{A5F2D5B7-8A50-412F-A6AB-F530BE37FB4C}" srcId="{D6F298C9-2C1A-4DFF-A91A-2EFF0F61580F}" destId="{1EA0C59E-1C1A-4829-B2C8-755D6ECD3907}" srcOrd="0" destOrd="0" parTransId="{3704A91D-BE09-4E30-9A15-A615D276F8BB}" sibTransId="{EFEDC2E8-62DD-44F8-B2F6-C3A42C3C5AE0}"/>
    <dgm:cxn modelId="{03F4D003-6EFD-4D43-8DB9-D3FD9F2EE816}" srcId="{1EA0C59E-1C1A-4829-B2C8-755D6ECD3907}" destId="{5DD884D6-6D8B-4A1C-BF5D-31EB2BDF3EB2}" srcOrd="3" destOrd="0" parTransId="{E223926F-B628-44ED-A149-0B1CFDAE467B}" sibTransId="{56487268-66B1-4C16-9888-E1DC1812FF84}"/>
    <dgm:cxn modelId="{263F074E-A555-49F4-99E6-270798854BC6}" srcId="{D6F298C9-2C1A-4DFF-A91A-2EFF0F61580F}" destId="{48ACD49A-DE52-4AEF-83F1-43AF1D8A77D7}" srcOrd="1" destOrd="0" parTransId="{B3C8E51F-C2D7-4243-BB80-45834AB33083}" sibTransId="{B16AD5FF-8C40-411D-A982-4E82E71B660A}"/>
    <dgm:cxn modelId="{F2AA8117-937E-4597-8C0B-7767BE074E5D}" type="presOf" srcId="{84F8F869-04F8-465F-9894-B1A32E6EC3D8}" destId="{9937B7B2-E13E-40C4-9C5F-174EF92ABDFE}" srcOrd="0" destOrd="0" presId="urn:microsoft.com/office/officeart/2005/8/layout/radial6"/>
    <dgm:cxn modelId="{64058097-7445-4011-9A58-3852842A73C4}" type="presOf" srcId="{ACE53236-3033-4C86-8E8E-A31018ABC54E}" destId="{FC1DBF2E-F9CB-4F5C-8C32-47F61CF27E68}" srcOrd="0" destOrd="0" presId="urn:microsoft.com/office/officeart/2005/8/layout/radial6"/>
    <dgm:cxn modelId="{98ADF274-027C-4A75-9ACB-D35F4530297C}" type="presOf" srcId="{D7A82EAF-B313-4E5D-AF33-D89A2E86ACE1}" destId="{BF10F8D2-3C71-4820-96AF-CE7217165CE9}" srcOrd="0" destOrd="0" presId="urn:microsoft.com/office/officeart/2005/8/layout/radial6"/>
    <dgm:cxn modelId="{E1CDCE2F-2F98-410D-980D-8E8D8D93D67F}" type="presOf" srcId="{8412C6BB-130A-46FD-AAF8-58DDFA321426}" destId="{146C567E-C962-4734-A50A-BCE85739B9E4}" srcOrd="0" destOrd="0" presId="urn:microsoft.com/office/officeart/2005/8/layout/radial6"/>
    <dgm:cxn modelId="{19735091-28C1-432A-8B52-B68A6ACB0DBE}" type="presOf" srcId="{56487268-66B1-4C16-9888-E1DC1812FF84}" destId="{52BFA254-D839-4381-8C12-AF839223F53B}" srcOrd="0" destOrd="0" presId="urn:microsoft.com/office/officeart/2005/8/layout/radial6"/>
    <dgm:cxn modelId="{EA29BBB4-7487-4B1B-8792-C7B97DEC5B0E}" type="presOf" srcId="{B8F432FB-E54B-4F9C-81EB-8EEE15E74D69}" destId="{6D6258C9-A867-4361-AA64-F56487488ACE}" srcOrd="0" destOrd="0" presId="urn:microsoft.com/office/officeart/2005/8/layout/radial6"/>
    <dgm:cxn modelId="{F37C8519-DBB4-4033-B74B-879D82056A5A}" type="presOf" srcId="{D6F298C9-2C1A-4DFF-A91A-2EFF0F61580F}" destId="{DBBB01DF-47B7-465F-B1F1-6E9638D38148}" srcOrd="0" destOrd="0" presId="urn:microsoft.com/office/officeart/2005/8/layout/radial6"/>
    <dgm:cxn modelId="{566FA617-02CB-4671-87C2-BB62ADC42FFE}" srcId="{1EA0C59E-1C1A-4829-B2C8-755D6ECD3907}" destId="{ACE53236-3033-4C86-8E8E-A31018ABC54E}" srcOrd="1" destOrd="0" parTransId="{3CA43E14-7DDD-47C0-ABE5-4869E04B9B11}" sibTransId="{3DE367B0-7265-4848-912F-628E87EAA4CD}"/>
    <dgm:cxn modelId="{6ADF030E-3784-4AAA-A10E-A04BF4B40B74}" type="presOf" srcId="{BB4E42C7-484B-4150-A3EA-4FEFC60D8FB8}" destId="{BC26CAC5-1873-4C59-9DD7-1F2AF10F62B0}" srcOrd="0" destOrd="0" presId="urn:microsoft.com/office/officeart/2005/8/layout/radial6"/>
    <dgm:cxn modelId="{309BB01D-FBCB-4CCF-8295-22D3AB754B0E}" type="presOf" srcId="{5DD884D6-6D8B-4A1C-BF5D-31EB2BDF3EB2}" destId="{F584017E-1CCC-49F9-B8DC-0D81C2EF709A}" srcOrd="0" destOrd="0" presId="urn:microsoft.com/office/officeart/2005/8/layout/radial6"/>
    <dgm:cxn modelId="{3ADD2C08-00F1-45FB-8E20-C56DD1762FC1}" type="presOf" srcId="{3DE367B0-7265-4848-912F-628E87EAA4CD}" destId="{01BD6E52-62F6-4A9E-98F2-3CE63D026924}" srcOrd="0" destOrd="0" presId="urn:microsoft.com/office/officeart/2005/8/layout/radial6"/>
    <dgm:cxn modelId="{2F77B99F-C7B3-4179-9E7B-3B1D0F684778}" type="presOf" srcId="{0CB32228-DFA2-44B9-A774-C49F60808ABF}" destId="{D6CF056B-9424-4EBB-B6B8-31901D9E48D5}" srcOrd="0" destOrd="0" presId="urn:microsoft.com/office/officeart/2005/8/layout/radial6"/>
    <dgm:cxn modelId="{A02627A4-1ADE-42C4-AA6D-789C4AD5B46F}" srcId="{1EA0C59E-1C1A-4829-B2C8-755D6ECD3907}" destId="{054D6D5A-7A03-4A6D-AA13-4807D62BE741}" srcOrd="0" destOrd="0" parTransId="{41CF1FC6-4A72-4F04-B7C3-596AAB5630A1}" sibTransId="{B8F432FB-E54B-4F9C-81EB-8EEE15E74D69}"/>
    <dgm:cxn modelId="{3FACBB28-C746-48C6-93B9-BCAB97933FAB}" srcId="{1EA0C59E-1C1A-4829-B2C8-755D6ECD3907}" destId="{5ACCA766-B49C-4B20-9ADC-ED4BF194ABE0}" srcOrd="5" destOrd="0" parTransId="{2832B2AC-408E-4694-8CEE-3BDC2BD7D242}" sibTransId="{D7A82EAF-B313-4E5D-AF33-D89A2E86ACE1}"/>
    <dgm:cxn modelId="{07997254-8D73-4ECD-932B-DDE04E270CFD}" type="presOf" srcId="{054D6D5A-7A03-4A6D-AA13-4807D62BE741}" destId="{E80B8BB7-A349-41F7-82F8-F0DD56C79F63}" srcOrd="0" destOrd="0" presId="urn:microsoft.com/office/officeart/2005/8/layout/radial6"/>
    <dgm:cxn modelId="{FEF57B56-8410-48CE-A960-B03397014A0D}" type="presOf" srcId="{5ACCA766-B49C-4B20-9ADC-ED4BF194ABE0}" destId="{563C50F2-E020-46DD-A609-A0B335DD7231}" srcOrd="0" destOrd="0" presId="urn:microsoft.com/office/officeart/2005/8/layout/radial6"/>
    <dgm:cxn modelId="{AB7503F5-26FD-4197-99D3-4BD57F55547A}" type="presOf" srcId="{1EA0C59E-1C1A-4829-B2C8-755D6ECD3907}" destId="{C23AAB6D-CEDD-468B-885F-555236EA60E3}" srcOrd="0" destOrd="0" presId="urn:microsoft.com/office/officeart/2005/8/layout/radial6"/>
    <dgm:cxn modelId="{81658F35-17EB-4425-8046-9B14783F6B36}" srcId="{1EA0C59E-1C1A-4829-B2C8-755D6ECD3907}" destId="{84F8F869-04F8-465F-9894-B1A32E6EC3D8}" srcOrd="2" destOrd="0" parTransId="{29DC7413-BCCA-4D08-B1EA-2ADADEDB2CCE}" sibTransId="{0CB32228-DFA2-44B9-A774-C49F60808ABF}"/>
    <dgm:cxn modelId="{0CED4F4D-951A-4A6A-9015-72E62D302536}" srcId="{1EA0C59E-1C1A-4829-B2C8-755D6ECD3907}" destId="{8412C6BB-130A-46FD-AAF8-58DDFA321426}" srcOrd="4" destOrd="0" parTransId="{6CA789DC-DB9B-457F-8EE6-6B7DCB4EF2A5}" sibTransId="{BB4E42C7-484B-4150-A3EA-4FEFC60D8FB8}"/>
    <dgm:cxn modelId="{F31CCAF3-717A-4B20-8D40-F9BD0EBC1278}" type="presParOf" srcId="{DBBB01DF-47B7-465F-B1F1-6E9638D38148}" destId="{C23AAB6D-CEDD-468B-885F-555236EA60E3}" srcOrd="0" destOrd="0" presId="urn:microsoft.com/office/officeart/2005/8/layout/radial6"/>
    <dgm:cxn modelId="{53B7D19E-7CB2-4CC4-9D8C-099ECDA6C7CA}" type="presParOf" srcId="{DBBB01DF-47B7-465F-B1F1-6E9638D38148}" destId="{E80B8BB7-A349-41F7-82F8-F0DD56C79F63}" srcOrd="1" destOrd="0" presId="urn:microsoft.com/office/officeart/2005/8/layout/radial6"/>
    <dgm:cxn modelId="{CBB5CB91-6959-4944-BCF3-C885A27D730C}" type="presParOf" srcId="{DBBB01DF-47B7-465F-B1F1-6E9638D38148}" destId="{D331AD6C-D4C5-4A98-8177-85818F7DC5C0}" srcOrd="2" destOrd="0" presId="urn:microsoft.com/office/officeart/2005/8/layout/radial6"/>
    <dgm:cxn modelId="{BF718D5A-09FD-4FE0-89D8-502A583579C5}" type="presParOf" srcId="{DBBB01DF-47B7-465F-B1F1-6E9638D38148}" destId="{6D6258C9-A867-4361-AA64-F56487488ACE}" srcOrd="3" destOrd="0" presId="urn:microsoft.com/office/officeart/2005/8/layout/radial6"/>
    <dgm:cxn modelId="{F0B00C6A-2CD4-477C-A53B-0EF9F2AF34BE}" type="presParOf" srcId="{DBBB01DF-47B7-465F-B1F1-6E9638D38148}" destId="{FC1DBF2E-F9CB-4F5C-8C32-47F61CF27E68}" srcOrd="4" destOrd="0" presId="urn:microsoft.com/office/officeart/2005/8/layout/radial6"/>
    <dgm:cxn modelId="{BFD76B6F-238F-4DD8-88E7-9D44B10E38F4}" type="presParOf" srcId="{DBBB01DF-47B7-465F-B1F1-6E9638D38148}" destId="{93708204-895D-47D2-AB73-C084963A669F}" srcOrd="5" destOrd="0" presId="urn:microsoft.com/office/officeart/2005/8/layout/radial6"/>
    <dgm:cxn modelId="{FF89E52A-DB34-4052-AC82-9444DC0E99F4}" type="presParOf" srcId="{DBBB01DF-47B7-465F-B1F1-6E9638D38148}" destId="{01BD6E52-62F6-4A9E-98F2-3CE63D026924}" srcOrd="6" destOrd="0" presId="urn:microsoft.com/office/officeart/2005/8/layout/radial6"/>
    <dgm:cxn modelId="{703FEF2D-D9A2-4170-9785-BE4F344392F8}" type="presParOf" srcId="{DBBB01DF-47B7-465F-B1F1-6E9638D38148}" destId="{9937B7B2-E13E-40C4-9C5F-174EF92ABDFE}" srcOrd="7" destOrd="0" presId="urn:microsoft.com/office/officeart/2005/8/layout/radial6"/>
    <dgm:cxn modelId="{4DDE5BF2-032C-4A45-B815-93AC36E5798C}" type="presParOf" srcId="{DBBB01DF-47B7-465F-B1F1-6E9638D38148}" destId="{CE24BA18-60E2-4096-A1C8-ADC2BF0085A9}" srcOrd="8" destOrd="0" presId="urn:microsoft.com/office/officeart/2005/8/layout/radial6"/>
    <dgm:cxn modelId="{69A2CB37-7DB6-4DD5-B297-39E053237345}" type="presParOf" srcId="{DBBB01DF-47B7-465F-B1F1-6E9638D38148}" destId="{D6CF056B-9424-4EBB-B6B8-31901D9E48D5}" srcOrd="9" destOrd="0" presId="urn:microsoft.com/office/officeart/2005/8/layout/radial6"/>
    <dgm:cxn modelId="{355F04A8-6EC5-4377-94A1-6C855B7B1E13}" type="presParOf" srcId="{DBBB01DF-47B7-465F-B1F1-6E9638D38148}" destId="{F584017E-1CCC-49F9-B8DC-0D81C2EF709A}" srcOrd="10" destOrd="0" presId="urn:microsoft.com/office/officeart/2005/8/layout/radial6"/>
    <dgm:cxn modelId="{79E16C6F-D912-47AA-A6BD-09473C8295E6}" type="presParOf" srcId="{DBBB01DF-47B7-465F-B1F1-6E9638D38148}" destId="{65390F44-C9AB-493D-A086-6D2FE1469AD9}" srcOrd="11" destOrd="0" presId="urn:microsoft.com/office/officeart/2005/8/layout/radial6"/>
    <dgm:cxn modelId="{BB8F782F-3FD7-460A-9D4D-D7F684015848}" type="presParOf" srcId="{DBBB01DF-47B7-465F-B1F1-6E9638D38148}" destId="{52BFA254-D839-4381-8C12-AF839223F53B}" srcOrd="12" destOrd="0" presId="urn:microsoft.com/office/officeart/2005/8/layout/radial6"/>
    <dgm:cxn modelId="{663DBB29-B52F-460C-BCB3-7F3E27DF4849}" type="presParOf" srcId="{DBBB01DF-47B7-465F-B1F1-6E9638D38148}" destId="{146C567E-C962-4734-A50A-BCE85739B9E4}" srcOrd="13" destOrd="0" presId="urn:microsoft.com/office/officeart/2005/8/layout/radial6"/>
    <dgm:cxn modelId="{38A112A2-06C6-4F14-A61D-80E5783C4572}" type="presParOf" srcId="{DBBB01DF-47B7-465F-B1F1-6E9638D38148}" destId="{A1FFB373-2EC2-4459-90A8-07EBB0CAD3B2}" srcOrd="14" destOrd="0" presId="urn:microsoft.com/office/officeart/2005/8/layout/radial6"/>
    <dgm:cxn modelId="{2F7ABF2D-2C93-4B2E-A291-56048AC55B73}" type="presParOf" srcId="{DBBB01DF-47B7-465F-B1F1-6E9638D38148}" destId="{BC26CAC5-1873-4C59-9DD7-1F2AF10F62B0}" srcOrd="15" destOrd="0" presId="urn:microsoft.com/office/officeart/2005/8/layout/radial6"/>
    <dgm:cxn modelId="{837AF600-122B-4EB2-BE0F-84D8108ABD29}" type="presParOf" srcId="{DBBB01DF-47B7-465F-B1F1-6E9638D38148}" destId="{563C50F2-E020-46DD-A609-A0B335DD7231}" srcOrd="16" destOrd="0" presId="urn:microsoft.com/office/officeart/2005/8/layout/radial6"/>
    <dgm:cxn modelId="{3425B067-9572-4C1A-9276-5F830D357F26}" type="presParOf" srcId="{DBBB01DF-47B7-465F-B1F1-6E9638D38148}" destId="{3AC32E68-8D34-4D90-9EEB-F53D9407B221}" srcOrd="17" destOrd="0" presId="urn:microsoft.com/office/officeart/2005/8/layout/radial6"/>
    <dgm:cxn modelId="{3E2C8A77-9301-4510-9160-8055AFE77780}" type="presParOf" srcId="{DBBB01DF-47B7-465F-B1F1-6E9638D38148}" destId="{BF10F8D2-3C71-4820-96AF-CE7217165CE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B48E1-4C62-4825-A8EF-22E30362FBF5}">
      <dsp:nvSpPr>
        <dsp:cNvPr id="0" name=""/>
        <dsp:cNvSpPr/>
      </dsp:nvSpPr>
      <dsp:spPr>
        <a:xfrm>
          <a:off x="662511" y="0"/>
          <a:ext cx="2695243" cy="105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ПСИХОЛОГИЯ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662511" y="0"/>
        <a:ext cx="2695243" cy="1054896"/>
      </dsp:txXfrm>
    </dsp:sp>
    <dsp:sp modelId="{8209390E-FF6C-402A-BD8F-FAEB22D1ECC4}">
      <dsp:nvSpPr>
        <dsp:cNvPr id="0" name=""/>
        <dsp:cNvSpPr/>
      </dsp:nvSpPr>
      <dsp:spPr>
        <a:xfrm>
          <a:off x="608634" y="1211007"/>
          <a:ext cx="2822458" cy="39318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Наблюдаются увеличение числа психических расстройств </a:t>
          </a: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(10000), алкоголизм (130000), наркомания (52 137), рост преступности, склонность к суицидальному поведению (3 644), безнадзорность, бродяжничество и другие формы отклоняющегося поведения. 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республике функционируют 7 специальных школ для детей с </a:t>
          </a:r>
          <a:r>
            <a:rPr lang="ru-RU" sz="1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девиантным</a:t>
          </a: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поведением, 19 центров адаптации несовершеннолетних и один центр поддержки детей, попавших в трудную жизненную ситуацию.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 последний год возросла активность работы кризисных служб. По данным Комитета охраны прав детей МОН РК, в стране насчитывается свыше 11 788 неблагополучных семей, в которых воспитываются более 17 тысяч детей.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Для осужденных лиц введена программа реабилитации и </a:t>
          </a:r>
          <a:r>
            <a:rPr lang="ru-RU" sz="1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ресоциализации</a:t>
          </a: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 которую осуществляют психологи,  с целью включения личности в структуру активной социализации в  жизни современного  общества. </a:t>
          </a:r>
          <a:endParaRPr lang="ru-RU" sz="1000" kern="1200" dirty="0"/>
        </a:p>
      </dsp:txBody>
      <dsp:txXfrm>
        <a:off x="608634" y="1211007"/>
        <a:ext cx="2822458" cy="3931857"/>
      </dsp:txXfrm>
    </dsp:sp>
    <dsp:sp modelId="{9DA41A9C-12E7-4709-98FC-BE7700A16EA6}">
      <dsp:nvSpPr>
        <dsp:cNvPr id="0" name=""/>
        <dsp:cNvSpPr/>
      </dsp:nvSpPr>
      <dsp:spPr>
        <a:xfrm>
          <a:off x="3543295" y="0"/>
          <a:ext cx="2299689" cy="1019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СПЕЦИАЛЬНОЕ ОБРАЗОВАНИЕ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3295" y="0"/>
        <a:ext cx="2299689" cy="1019677"/>
      </dsp:txXfrm>
    </dsp:sp>
    <dsp:sp modelId="{6E773E28-145D-48A1-8723-31DCED80A724}">
      <dsp:nvSpPr>
        <dsp:cNvPr id="0" name=""/>
        <dsp:cNvSpPr/>
      </dsp:nvSpPr>
      <dsp:spPr>
        <a:xfrm>
          <a:off x="3504807" y="1224038"/>
          <a:ext cx="2695243" cy="3966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Количество детей с ООП- </a:t>
          </a: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161000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Специальных организаций:  </a:t>
          </a:r>
          <a:r>
            <a:rPr lang="ru-RU" sz="11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99 </a:t>
          </a:r>
          <a:r>
            <a:rPr lang="ru-RU" sz="11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спец.школ</a:t>
          </a:r>
          <a:r>
            <a:rPr lang="ru-RU" sz="11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28 спец садов, 1219 </a:t>
          </a:r>
          <a:r>
            <a:rPr lang="ru-RU" sz="11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спец.классов</a:t>
          </a:r>
          <a:r>
            <a:rPr lang="ru-RU" sz="11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187 КППК, 6 реабилитационных центров</a:t>
          </a:r>
          <a:endParaRPr lang="ru-RU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Потребность специальных  педагогов по стране примерно  60% .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Специальные педагоги  необходимы: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во всех общеобразовательных школах (более 7 тыс. школ) ,  д/садах в связи с реализацией инклюзивного образования;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организациях социальной  защиты: детские дома, дома ребенка, центры адаптации детей и подростков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организациях здравоохранения:  поликлиники, неврологические диспансеры, реабилитационные центра 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4807" y="1224038"/>
        <a:ext cx="2695243" cy="3966525"/>
      </dsp:txXfrm>
    </dsp:sp>
    <dsp:sp modelId="{F2D1B2B8-A0FA-498F-A1D9-A21F8C2957AF}">
      <dsp:nvSpPr>
        <dsp:cNvPr id="0" name=""/>
        <dsp:cNvSpPr/>
      </dsp:nvSpPr>
      <dsp:spPr>
        <a:xfrm>
          <a:off x="6371630" y="0"/>
          <a:ext cx="2695243" cy="1103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ФИЗИЧЕСКАЯ КУЛЬТУРАИ СПОРТ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1630" y="0"/>
        <a:ext cx="2695243" cy="1103835"/>
      </dsp:txXfrm>
    </dsp:sp>
    <dsp:sp modelId="{FB73B87A-8656-4E1A-8AD6-B392CC0B92EB}">
      <dsp:nvSpPr>
        <dsp:cNvPr id="0" name=""/>
        <dsp:cNvSpPr/>
      </dsp:nvSpPr>
      <dsp:spPr>
        <a:xfrm>
          <a:off x="6278320" y="1269233"/>
          <a:ext cx="2695243" cy="3966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Сегодня в Казахстане по данным Комитета по делам спорта и физической культуры, наблюдается устойчивая тенденция роста числа занимающихся физической культурой и спортом от общего количества населения (2015 году – 26,3% в 2016 году – 27,4%. В 2017 году – 28,7%. В 2018 году 29,8%).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структуре рынка труда произошли существенные изменения, увеличился спрос на квалифицированные физкультурные  кадры.   В настоящее время квалифицированные физкультурные работники, а именно (учитель ФК, тренер, методист (инструктор) оздоровительной физической культуры, методист (инструктор) лечебной физической культуры и др.) востребованы спортивным бизнесом, индустрией красоты, туристической отраслью и социальной сферой, которая предъявляет спрос на специалистов по адаптивной физической культуре, инвалидному спорту, различным видам оздоровительной гимнастики, образовательным и лечебным учреждениям.</a:t>
          </a:r>
          <a:endParaRPr lang="ru-RU" sz="1000" kern="1200" dirty="0"/>
        </a:p>
      </dsp:txBody>
      <dsp:txXfrm>
        <a:off x="6278320" y="1269233"/>
        <a:ext cx="2695243" cy="3966525"/>
      </dsp:txXfrm>
    </dsp:sp>
    <dsp:sp modelId="{D16D64B4-39F4-4BFC-8EC5-A75373C405B9}">
      <dsp:nvSpPr>
        <dsp:cNvPr id="0" name=""/>
        <dsp:cNvSpPr/>
      </dsp:nvSpPr>
      <dsp:spPr>
        <a:xfrm>
          <a:off x="9356848" y="0"/>
          <a:ext cx="2695243" cy="1303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 И НАЧАЛЬНОЕ ОБРАЗОВАНИЕ </a:t>
          </a:r>
          <a:endParaRPr lang="ru-RU" sz="17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56848" y="0"/>
        <a:ext cx="2695243" cy="1303719"/>
      </dsp:txXfrm>
    </dsp:sp>
    <dsp:sp modelId="{139EE825-E9C3-45B2-ACBF-C549E9E73828}">
      <dsp:nvSpPr>
        <dsp:cNvPr id="0" name=""/>
        <dsp:cNvSpPr/>
      </dsp:nvSpPr>
      <dsp:spPr>
        <a:xfrm>
          <a:off x="9350898" y="1319204"/>
          <a:ext cx="2695243" cy="3966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Сеть дошкольных организаций в связи с реализацией программы «</a:t>
          </a:r>
          <a:r>
            <a:rPr 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Балапан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» растет ежегодно, открываются частные д/с, мини центры как в городе, так и сельской местности. В стране наблюдается прирост населения, в 2019 г.- 18631779 детей,  что в ближайшие годы  вызовет всплеск потребности педагогов как дошкольного, так и начального образования.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18600 организаций образования являются потенциальными работодателями для выпускников дошкольного и начального образования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50898" y="1319204"/>
        <a:ext cx="2695243" cy="3966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0F8D2-3C71-4820-96AF-CE7217165CE9}">
      <dsp:nvSpPr>
        <dsp:cNvPr id="0" name=""/>
        <dsp:cNvSpPr/>
      </dsp:nvSpPr>
      <dsp:spPr>
        <a:xfrm>
          <a:off x="1991728" y="-67675"/>
          <a:ext cx="3999027" cy="3999027"/>
        </a:xfrm>
        <a:prstGeom prst="blockArc">
          <a:avLst>
            <a:gd name="adj1" fmla="val 13189029"/>
            <a:gd name="adj2" fmla="val 18499302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6CAC5-1873-4C59-9DD7-1F2AF10F62B0}">
      <dsp:nvSpPr>
        <dsp:cNvPr id="0" name=""/>
        <dsp:cNvSpPr/>
      </dsp:nvSpPr>
      <dsp:spPr>
        <a:xfrm>
          <a:off x="1435722" y="981390"/>
          <a:ext cx="3999027" cy="3999027"/>
        </a:xfrm>
        <a:prstGeom prst="blockArc">
          <a:avLst>
            <a:gd name="adj1" fmla="val 9591196"/>
            <a:gd name="adj2" fmla="val 14062497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FA254-D839-4381-8C12-AF839223F53B}">
      <dsp:nvSpPr>
        <dsp:cNvPr id="0" name=""/>
        <dsp:cNvSpPr/>
      </dsp:nvSpPr>
      <dsp:spPr>
        <a:xfrm>
          <a:off x="1904702" y="1540186"/>
          <a:ext cx="6360981" cy="4070010"/>
        </a:xfrm>
        <a:prstGeom prst="blockArc">
          <a:avLst>
            <a:gd name="adj1" fmla="val 754447"/>
            <a:gd name="adj2" fmla="val 11554447"/>
            <a:gd name="adj3" fmla="val 28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F056B-9424-4EBB-B6B8-31901D9E48D5}">
      <dsp:nvSpPr>
        <dsp:cNvPr id="0" name=""/>
        <dsp:cNvSpPr/>
      </dsp:nvSpPr>
      <dsp:spPr>
        <a:xfrm>
          <a:off x="6871765" y="1960677"/>
          <a:ext cx="3999027" cy="2558737"/>
        </a:xfrm>
        <a:prstGeom prst="blockArc">
          <a:avLst>
            <a:gd name="adj1" fmla="val 1421193"/>
            <a:gd name="adj2" fmla="val 5294167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D6E52-62F6-4A9E-98F2-3CE63D026924}">
      <dsp:nvSpPr>
        <dsp:cNvPr id="0" name=""/>
        <dsp:cNvSpPr/>
      </dsp:nvSpPr>
      <dsp:spPr>
        <a:xfrm>
          <a:off x="5953309" y="701328"/>
          <a:ext cx="3999027" cy="3999027"/>
        </a:xfrm>
        <a:prstGeom prst="blockArc">
          <a:avLst>
            <a:gd name="adj1" fmla="val 18175897"/>
            <a:gd name="adj2" fmla="val 876226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258C9-A867-4361-AA64-F56487488ACE}">
      <dsp:nvSpPr>
        <dsp:cNvPr id="0" name=""/>
        <dsp:cNvSpPr/>
      </dsp:nvSpPr>
      <dsp:spPr>
        <a:xfrm>
          <a:off x="4849095" y="161627"/>
          <a:ext cx="3999027" cy="3482233"/>
        </a:xfrm>
        <a:prstGeom prst="blockArc">
          <a:avLst>
            <a:gd name="adj1" fmla="val 12599302"/>
            <a:gd name="adj2" fmla="val 20946087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AAB6D-CEDD-468B-885F-555236EA60E3}">
      <dsp:nvSpPr>
        <dsp:cNvPr id="0" name=""/>
        <dsp:cNvSpPr/>
      </dsp:nvSpPr>
      <dsp:spPr>
        <a:xfrm>
          <a:off x="4429907" y="1790348"/>
          <a:ext cx="2881848" cy="1623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Высшая</a:t>
          </a:r>
          <a:r>
            <a:rPr lang="ru-RU" sz="2400" b="1" kern="1200" baseline="0" dirty="0" smtClean="0"/>
            <a:t> школа Педагогики и психологии</a:t>
          </a:r>
          <a:endParaRPr lang="ru-RU" sz="2400" b="1" kern="1200" dirty="0"/>
        </a:p>
      </dsp:txBody>
      <dsp:txXfrm>
        <a:off x="4851944" y="2028122"/>
        <a:ext cx="2037774" cy="1148074"/>
      </dsp:txXfrm>
    </dsp:sp>
    <dsp:sp modelId="{E80B8BB7-A349-41F7-82F8-F0DD56C79F63}">
      <dsp:nvSpPr>
        <dsp:cNvPr id="0" name=""/>
        <dsp:cNvSpPr/>
      </dsp:nvSpPr>
      <dsp:spPr>
        <a:xfrm>
          <a:off x="4057592" y="-220885"/>
          <a:ext cx="2537752" cy="148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Институт программных лидеров</a:t>
          </a:r>
          <a:endParaRPr lang="ru-RU" sz="2000" kern="1200" dirty="0"/>
        </a:p>
      </dsp:txBody>
      <dsp:txXfrm>
        <a:off x="4429237" y="-2752"/>
        <a:ext cx="1794462" cy="1053237"/>
      </dsp:txXfrm>
    </dsp:sp>
    <dsp:sp modelId="{FC1DBF2E-F9CB-4F5C-8C32-47F61CF27E68}">
      <dsp:nvSpPr>
        <dsp:cNvPr id="0" name=""/>
        <dsp:cNvSpPr/>
      </dsp:nvSpPr>
      <dsp:spPr>
        <a:xfrm>
          <a:off x="6692342" y="0"/>
          <a:ext cx="4491473" cy="2262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Новые образовательные продукты (академические инновационные  программы (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игропедагогика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тьютор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), консалтинг, экспертиза, дополнительное образование (переподготовка, краткосрочные и долгосрочные курсы)</a:t>
          </a:r>
          <a:endParaRPr lang="ru-RU" sz="1600" kern="1200" dirty="0"/>
        </a:p>
      </dsp:txBody>
      <dsp:txXfrm>
        <a:off x="7350103" y="331307"/>
        <a:ext cx="3175951" cy="1599692"/>
      </dsp:txXfrm>
    </dsp:sp>
    <dsp:sp modelId="{9937B7B2-E13E-40C4-9C5F-174EF92ABDFE}">
      <dsp:nvSpPr>
        <dsp:cNvPr id="0" name=""/>
        <dsp:cNvSpPr/>
      </dsp:nvSpPr>
      <dsp:spPr>
        <a:xfrm>
          <a:off x="8349752" y="2308041"/>
          <a:ext cx="2834063" cy="1912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Финансовая устойчивость (дополнительные платные услуги)</a:t>
          </a:r>
        </a:p>
      </dsp:txBody>
      <dsp:txXfrm>
        <a:off x="8764791" y="2588068"/>
        <a:ext cx="2003985" cy="1352089"/>
      </dsp:txXfrm>
    </dsp:sp>
    <dsp:sp modelId="{F584017E-1CCC-49F9-B8DC-0D81C2EF709A}">
      <dsp:nvSpPr>
        <dsp:cNvPr id="0" name=""/>
        <dsp:cNvSpPr/>
      </dsp:nvSpPr>
      <dsp:spPr>
        <a:xfrm>
          <a:off x="6886010" y="3476272"/>
          <a:ext cx="2302638" cy="1912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Студенческое самоуправление</a:t>
          </a:r>
        </a:p>
      </dsp:txBody>
      <dsp:txXfrm>
        <a:off x="7223224" y="3756299"/>
        <a:ext cx="1628210" cy="1352089"/>
      </dsp:txXfrm>
    </dsp:sp>
    <dsp:sp modelId="{146C567E-C962-4734-A50A-BCE85739B9E4}">
      <dsp:nvSpPr>
        <dsp:cNvPr id="0" name=""/>
        <dsp:cNvSpPr/>
      </dsp:nvSpPr>
      <dsp:spPr>
        <a:xfrm>
          <a:off x="119594" y="1895916"/>
          <a:ext cx="3595397" cy="2342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Новые уровни педагогического мастерства:  статусные позиции: педагог 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 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ст.преп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., доцент, профессор)-модератор, педагог-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коуч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педагог –эксперт, педагог- исследователь)</a:t>
          </a:r>
          <a:endParaRPr lang="ru-RU" sz="1600" kern="1200" dirty="0"/>
        </a:p>
      </dsp:txBody>
      <dsp:txXfrm>
        <a:off x="646128" y="2238994"/>
        <a:ext cx="2542329" cy="1656525"/>
      </dsp:txXfrm>
    </dsp:sp>
    <dsp:sp modelId="{563C50F2-E020-46DD-A609-A0B335DD7231}">
      <dsp:nvSpPr>
        <dsp:cNvPr id="0" name=""/>
        <dsp:cNvSpPr/>
      </dsp:nvSpPr>
      <dsp:spPr>
        <a:xfrm>
          <a:off x="1063976" y="0"/>
          <a:ext cx="3099361" cy="1611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Академическая и управленческая автономность</a:t>
          </a:r>
          <a:endParaRPr lang="ru-RU" sz="1800" kern="1200" dirty="0"/>
        </a:p>
      </dsp:txBody>
      <dsp:txXfrm>
        <a:off x="1517867" y="235976"/>
        <a:ext cx="2191579" cy="1139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63222-D8AA-49C5-B005-D6D199CE2B92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C07F-7EE3-49F4-A1AA-C9A5C0AD63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11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6F5A-3D62-45A9-A86C-AEA5790EC64D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38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AC6F-4DFC-46C1-8ACD-328750C9F9A9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67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2A72-A015-4A34-8002-80916E278D8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10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6F5A-3D62-45A9-A86C-AEA5790EC6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690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697-BD5B-4950-B39F-FB8D703543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069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706-DF81-4FFD-8708-DEA6AB261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9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5C36-F70F-4528-AE90-5F55B53850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68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54E9-6043-48FC-8D8C-26FAE410A1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3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6A2-EFF0-48F4-AC5C-AE68D1663D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62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6223-03BA-45A2-80E1-24638EA05E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30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DD1-2BF3-4685-999B-69D317833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6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697-BD5B-4950-B39F-FB8D70354365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66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5C2C-8352-4FC2-9639-00A777429C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032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AC6F-4DFC-46C1-8ACD-328750C9F9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2A72-A015-4A34-8002-80916E278D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44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F706-DF81-4FFD-8708-DEA6AB261004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21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5C36-F70F-4528-AE90-5F55B53850EF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11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54E9-6043-48FC-8D8C-26FAE410A162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82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6A2-EFF0-48F4-AC5C-AE68D1663D21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6223-03BA-45A2-80E1-24638EA05E63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97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DD1-2BF3-4685-999B-69D317833C3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37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5C2C-8352-4FC2-9639-00A777429C6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96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F926C-B46E-47E4-9031-CA853F28FABE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3BD6-22C8-451B-8124-02164EEF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84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F926C-B46E-47E4-9031-CA853F28FA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38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828"/>
            <a:ext cx="12193057" cy="69256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1782"/>
            <a:ext cx="10515600" cy="5775181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br>
              <a:rPr lang="ru-RU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ШКОЛЫ </a:t>
            </a:r>
            <a:br>
              <a:rPr lang="ru-RU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ПЕДАГОГИКИ И ПСИХОЛОГИИ </a:t>
            </a:r>
            <a:br>
              <a:rPr lang="ru-RU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 – 2025 годы</a:t>
            </a:r>
            <a:br>
              <a:rPr lang="ru-RU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11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6969835"/>
              </p:ext>
            </p:extLst>
          </p:nvPr>
        </p:nvGraphicFramePr>
        <p:xfrm>
          <a:off x="0" y="793750"/>
          <a:ext cx="12192000" cy="582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600"/>
                <a:gridCol w="4318000"/>
                <a:gridCol w="3327400"/>
              </a:tblGrid>
              <a:tr h="676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ЛАБОРАТОРИИ И ЦЕНТРЫ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СТРАТЕГИЧЕСКИЕ ПАРТНЕРЫ ИЗ БИЗНЕСА И ГОСУДАРСТВА</a:t>
                      </a:r>
                    </a:p>
                  </a:txBody>
                  <a:tcP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ПАРТНЕРЫ</a:t>
                      </a:r>
                    </a:p>
                  </a:txBody>
                  <a:tcPr>
                    <a:solidFill>
                      <a:srgbClr val="006666"/>
                    </a:solidFill>
                  </a:tcPr>
                </a:tc>
              </a:tr>
              <a:tr h="877549">
                <a:tc>
                  <a:txBody>
                    <a:bodyPr/>
                    <a:lstStyle/>
                    <a:p>
                      <a:pPr marL="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Кабинет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психолого-педагогической коррекции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«Дара» </a:t>
                      </a:r>
                    </a:p>
                    <a:p>
                      <a:pPr marL="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Ресурсно-консультативный центр развития инклюзивного и специального  образования</a:t>
                      </a:r>
                    </a:p>
                    <a:p>
                      <a:pPr marL="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Координационный совет вузов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 программе «Самопознание»</a:t>
                      </a:r>
                    </a:p>
                    <a:p>
                      <a:pPr marL="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УМО Вузов  по направлению Социальная педагогика и самопознание</a:t>
                      </a:r>
                    </a:p>
                    <a:p>
                      <a:pPr marL="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Педагогика  и методика начального обучения</a:t>
                      </a:r>
                    </a:p>
                    <a:p>
                      <a:pPr marL="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8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образования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г.Алматы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Bilim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 Group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и школы ( государственные, частные общеобразовательные и специальные) 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НИШ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ННПООЦ «Б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бек» МОН РК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НАО Научный институт гармоничного развития человека МОН РК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 научно-практический центр развития специального и инклюзивного образования МОН РК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университет Долины Миссисипи, США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Университет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Нийде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Омер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Халисдемир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Турецкая Республика</a:t>
                      </a:r>
                      <a:endParaRPr lang="ru-RU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Бургаский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свободный университет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 Государственный Университет Физической культуры, спорта, молодежи и туризма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88699" y="7258050"/>
            <a:ext cx="631825" cy="412750"/>
          </a:xfrm>
        </p:spPr>
        <p:txBody>
          <a:bodyPr/>
          <a:lstStyle/>
          <a:p>
            <a:pPr algn="ctr"/>
            <a:fld id="{461A3BD6-22C8-451B-8124-02164EEF9674}" type="slidenum">
              <a:rPr lang="ru-RU" sz="140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ru-RU" sz="1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8842" y="9525"/>
            <a:ext cx="11993158" cy="7058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педагогики и психологии </a:t>
            </a:r>
            <a:endParaRPr lang="ru-RU" sz="28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6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109"/>
            <a:ext cx="10515600" cy="5064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деятельность Высшей школы педагогики и психологии </a:t>
            </a:r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годы</a:t>
            </a:r>
            <a:endParaRPr lang="ru-RU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3769406"/>
              </p:ext>
            </p:extLst>
          </p:nvPr>
        </p:nvGraphicFramePr>
        <p:xfrm>
          <a:off x="838200" y="720090"/>
          <a:ext cx="10515600" cy="546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3638843"/>
                <a:gridCol w="1618957"/>
              </a:tblGrid>
              <a:tr h="23915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Виды работ 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Наименование 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Исполнители</a:t>
                      </a:r>
                      <a:r>
                        <a:rPr lang="ru-RU" sz="1050" baseline="0" dirty="0" smtClean="0"/>
                        <a:t> 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Сроки реализации 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Научные проекты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у учителя умения педагогически организовывать исследовательскую деятельность младших школьников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Кариев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А.Д.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Фишман Б.Е.</a:t>
                      </a:r>
                    </a:p>
                    <a:p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Агранович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Е.Н.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Байназарова Т.Б.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14.10.20-14.10.21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конференции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1.Актуальные проблемы теоретической и практической психологии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Проблемы и перспективы развития образования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Теоретической и практической психологии </a:t>
                      </a:r>
                    </a:p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общей педагогики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24.02.2021</a:t>
                      </a:r>
                    </a:p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Республиканский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научно-методический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семинар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преподавания предмета Самопознания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условиях дистанционного обучения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Специальной и социальной педагогики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25.02.2021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of Science 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Теоретической и практической психологии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дошкольного и начального образования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Скопус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общей педагогики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Теоретической и практической психологии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дошкольного и начального образования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Специальной и социальной педагогики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ККСОН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общей педагогики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Теоретической и практической психологии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дошкольного и начального образования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Специальной и социальной педагогики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физической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культуры и спорта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Монографии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общей педагогики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Теоретической и практической психологии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дошкольного и начального образования </a:t>
                      </a:r>
                    </a:p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Специальной и социальной педагогики</a:t>
                      </a: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84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 УГРОЗЫ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Отток</a:t>
            </a:r>
            <a:r>
              <a:rPr lang="ru-RU" dirty="0"/>
              <a:t> ППС и абитуриентов в конкурирующие Вузы </a:t>
            </a:r>
          </a:p>
          <a:p>
            <a:r>
              <a:rPr lang="ru-RU" dirty="0"/>
              <a:t>Низкий уровень подготовки потенциальных абитуриентов сельской местности</a:t>
            </a:r>
          </a:p>
          <a:p>
            <a:r>
              <a:rPr lang="ru-RU" dirty="0"/>
              <a:t>Низкий уровень владения английским языком у абитуриентов</a:t>
            </a:r>
          </a:p>
          <a:p>
            <a:r>
              <a:rPr lang="ru-RU" dirty="0"/>
              <a:t>Незаинтересованность управлений, отделов образования в сотрудничестве с вузом, в </a:t>
            </a:r>
            <a:r>
              <a:rPr lang="ru-RU" dirty="0" err="1"/>
              <a:t>т.ч</a:t>
            </a:r>
            <a:r>
              <a:rPr lang="ru-RU" dirty="0"/>
              <a:t>. в исследованиях, совместных проектах</a:t>
            </a:r>
          </a:p>
          <a:p>
            <a:r>
              <a:rPr lang="ru-RU" dirty="0"/>
              <a:t>Снижение социально-экономического уровня и платежеспособности населения, особенно в сельской местности</a:t>
            </a:r>
          </a:p>
          <a:p>
            <a:r>
              <a:rPr lang="ru-RU" dirty="0"/>
              <a:t>Непривлекательность казахстанского педагогического образования для иностранных студентов является сдерживающим фактором </a:t>
            </a:r>
            <a:r>
              <a:rPr lang="ru-RU" dirty="0" smtClean="0"/>
              <a:t>интернационализации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СТРАТЕГИЯ НА 2021-2025 ГОДЫ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09" y="-101504"/>
            <a:ext cx="11582400" cy="626160"/>
          </a:xfrm>
        </p:spPr>
        <p:txBody>
          <a:bodyPr>
            <a:normAutofit/>
          </a:bodyPr>
          <a:lstStyle/>
          <a:p>
            <a:pPr marL="0" indent="0"/>
            <a:r>
              <a:rPr lang="ru-RU" sz="3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</a:t>
            </a:r>
            <a:r>
              <a:rPr lang="ru-RU" sz="1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ВЫСШЕЙ ШКОЛЫ ПЕДАГОГИКИ И ПСИХОЛОГИИ </a:t>
            </a:r>
            <a:endParaRPr lang="ru-RU" sz="18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587008759"/>
              </p:ext>
            </p:extLst>
          </p:nvPr>
        </p:nvGraphicFramePr>
        <p:xfrm>
          <a:off x="504092" y="846948"/>
          <a:ext cx="11183816" cy="516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352800" y="4759874"/>
            <a:ext cx="2863121" cy="2098126"/>
            <a:chOff x="7285594" y="3357673"/>
            <a:chExt cx="2098140" cy="2098126"/>
          </a:xfrm>
        </p:grpSpPr>
        <p:sp>
          <p:nvSpPr>
            <p:cNvPr id="10" name="Овал 9"/>
            <p:cNvSpPr/>
            <p:nvPr/>
          </p:nvSpPr>
          <p:spPr>
            <a:xfrm>
              <a:off x="7285594" y="3357673"/>
              <a:ext cx="2098140" cy="20981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7592859" y="3664936"/>
              <a:ext cx="1483610" cy="1483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Стратегические международные партнеры в образовании и бизнесе (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Skillfolio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199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455426"/>
              </p:ext>
            </p:extLst>
          </p:nvPr>
        </p:nvGraphicFramePr>
        <p:xfrm>
          <a:off x="98475" y="1528225"/>
          <a:ext cx="11573129" cy="448785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70709"/>
                <a:gridCol w="2034192"/>
                <a:gridCol w="2487524"/>
                <a:gridCol w="2415631"/>
                <a:gridCol w="2465073"/>
              </a:tblGrid>
              <a:tr h="51956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 учебный год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5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педагогика </a:t>
                      </a:r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41275" algn="l"/>
                          <a:tab pos="143510" algn="l"/>
                        </a:tabLst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Теоретическая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практическая психология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начальное образование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социальная педагогика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189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1.Дополнительное образование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новая) </a:t>
                      </a:r>
                    </a:p>
                  </a:txBody>
                  <a:tcPr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Педагогика и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практическая психология (новая)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Воспитатель,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логопед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дошкольной организации  (инновационная)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Учитель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предшкольного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класса (новая)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Подготовка специалистов  по специальной  педагогике ( новая 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Подготовка специалистов по инклюзивному образованию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инновационная)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«Адаптивная физическая культура» для лиц с особыми образовательными потребностями (новая) </a:t>
                      </a:r>
                    </a:p>
                    <a:p>
                      <a:pPr marL="1800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230225" y="267652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6666"/>
                      </a:solidFill>
                      <a:prstDash val="solid"/>
                    </a:lnL>
                    <a:lnR w="12700" cmpd="sng">
                      <a:solidFill>
                        <a:srgbClr val="006666"/>
                      </a:solidFill>
                      <a:prstDash val="solid"/>
                    </a:lnR>
                    <a:lnT w="12700" cmpd="sng">
                      <a:solidFill>
                        <a:srgbClr val="006666"/>
                      </a:solidFill>
                      <a:prstDash val="solid"/>
                    </a:lnT>
                    <a:lnB w="12700" cmpd="sng">
                      <a:solidFill>
                        <a:srgbClr val="00666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5597" y="276225"/>
            <a:ext cx="6589339" cy="74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Новые, инновационные  ОП </a:t>
            </a:r>
            <a:endParaRPr lang="ru-RU" sz="32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8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99" y="365125"/>
            <a:ext cx="11860019" cy="1325563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кластеры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через осуществление  проектной научной деятельности прикладных и фундаментальных исследований в области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общего,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специального и инклюзивного образования, социальной работы,  публикация научных статей, внедрение результатов исследования в организации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62" y="1505452"/>
            <a:ext cx="11956473" cy="52160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61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4932"/>
            <a:ext cx="10515600" cy="54927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АВТОНОМНАЯ ДЕЯТЕЛЬНОСТЬ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585" y="374754"/>
            <a:ext cx="10515600" cy="5217593"/>
          </a:xfrm>
        </p:spPr>
        <p:txBody>
          <a:bodyPr/>
          <a:lstStyle/>
          <a:p>
            <a:r>
              <a:rPr lang="ru-RU" sz="1600" b="1" dirty="0"/>
              <a:t>1.ФИНАНСОВАЯ:</a:t>
            </a:r>
          </a:p>
          <a:p>
            <a:pPr marL="0" indent="0">
              <a:buNone/>
            </a:pPr>
            <a:r>
              <a:rPr lang="ru-RU" sz="1600" b="1" dirty="0" smtClean="0"/>
              <a:t>УВЕЛИЧЕНИЕ </a:t>
            </a:r>
            <a:r>
              <a:rPr lang="ru-RU" sz="1600" b="1" dirty="0"/>
              <a:t>КОЛИЧЕСТВА </a:t>
            </a:r>
            <a:r>
              <a:rPr lang="ru-RU" sz="1600" b="1" dirty="0" smtClean="0"/>
              <a:t>АБИТУРИЕНТОВ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784964"/>
              </p:ext>
            </p:extLst>
          </p:nvPr>
        </p:nvGraphicFramePr>
        <p:xfrm>
          <a:off x="254950" y="1229194"/>
          <a:ext cx="11677337" cy="5439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35"/>
                <a:gridCol w="2157446"/>
                <a:gridCol w="2143594"/>
                <a:gridCol w="2083632"/>
                <a:gridCol w="2053653"/>
                <a:gridCol w="1708877"/>
              </a:tblGrid>
              <a:tr h="6295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подготовки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Фактическое количество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студентов 1 курса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на 2021-2022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на 2022-2023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на 2023-2024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на 2024-2025 уч. год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31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 (очное/</a:t>
                      </a:r>
                      <a:r>
                        <a:rPr lang="ru-RU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дист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 магистратура)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821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Дошкольное обучение и воспитание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Педагогика и методика начального образования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</a:p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 маг)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Педагогика и психология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ПиП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(маг)</a:t>
                      </a:r>
                    </a:p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Пед.изм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Дефектология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(маг)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Социальная педагогика и самопознание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Психология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(маг)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Физическая культура и спорт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72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42" y="155264"/>
            <a:ext cx="10515600" cy="27945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ДЕЯТЕЛЬНОСТЬ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534" y="506490"/>
            <a:ext cx="11558666" cy="6583858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-ОКАЗАНИЕ ПЛАТНЫХ ОБРАЗОВАТЕЛЬНЫХ УСЛУГ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631390"/>
              </p:ext>
            </p:extLst>
          </p:nvPr>
        </p:nvGraphicFramePr>
        <p:xfrm>
          <a:off x="1" y="1035401"/>
          <a:ext cx="12192000" cy="57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33"/>
                <a:gridCol w="2700859"/>
                <a:gridCol w="1645116"/>
                <a:gridCol w="2435420"/>
                <a:gridCol w="1709632"/>
                <a:gridCol w="1773661"/>
                <a:gridCol w="1531479"/>
              </a:tblGrid>
              <a:tr h="8910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  год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718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Платные образовательные  услуги ресурсного центра развития инклюзивного и специального образования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5000 тыс. тенге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человек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364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 повышения квалификации  ППС  (Центр) на краткосрочной и долгосрочной основе (не менее 40 человек в группе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5000-10 000 тыс.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провела 5 курсов повышения квалификации с охватом 230 слушателей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011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Переподготовка (3-х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по дополнительным ОП ( 3 программы: логопедия, дошкольное образование, психология) (стоимость 145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245 000 с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человека ( курс 9 </a:t>
                      </a:r>
                      <a:r>
                        <a:rPr lang="ru-R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человек</a:t>
                      </a:r>
                    </a:p>
                    <a:p>
                      <a:r>
                        <a:rPr lang="ru-RU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программа «Логопедия»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программы по 10 человек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программы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(+психология)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10 человек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программ (+ЛФК)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10 человек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31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42" y="155264"/>
            <a:ext cx="10515600" cy="27945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ДЕЯТЕЛЬНОСТЬ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534" y="506490"/>
            <a:ext cx="11558666" cy="6583858"/>
          </a:xfrm>
        </p:spPr>
        <p:txBody>
          <a:bodyPr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-ОКАЗАНИЕ ПЛАТНЫХ ОБРАЗОВАТЕЛЬНЫХ УСЛУГ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8905567"/>
              </p:ext>
            </p:extLst>
          </p:nvPr>
        </p:nvGraphicFramePr>
        <p:xfrm>
          <a:off x="104930" y="884420"/>
          <a:ext cx="12087070" cy="577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27"/>
                <a:gridCol w="3100282"/>
                <a:gridCol w="1208290"/>
                <a:gridCol w="2414459"/>
                <a:gridCol w="1694918"/>
                <a:gridCol w="1758396"/>
                <a:gridCol w="1518298"/>
              </a:tblGrid>
              <a:tr h="61832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  год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616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Unischool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Кафедра дошкольного и начального образования):  репетиторство для начальных классов (комплексно и по отдельным предметам); репетиторство по отдельным предметам для учащихся младших,  средних и старших классов (помощь ученикам 1-4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 в изучении школьной программы,  помощь в подготовке домашнего задания и др.)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5000 тыс. тенге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05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программы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Skillfolio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(платная диагностика)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5000-10 000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438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платных услуг по физическому спорту ( секции, плавание и т.п.),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тыс. тенге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 человек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7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Сдача в аренду помещений (спортзал, бассейн)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почасовая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постоянной основе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постоянной основе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постоянной основе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58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Эндаемент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человек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человек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человек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81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2369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3267" y="166400"/>
            <a:ext cx="5915233" cy="6731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педагогики и психологии </a:t>
            </a:r>
            <a:endParaRPr lang="ru-RU" sz="32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257" y="2865459"/>
            <a:ext cx="693137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Высшая школа педагогики и психологии – центр академического превосходства: образовательный, предпринимательский, социально-ответственный, имеющий признание в качестве конкурентоспособного образовательного и научного центра в отечественном и международном профессиональном сообществе.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17968" y="6238168"/>
            <a:ext cx="812800" cy="501650"/>
          </a:xfrm>
        </p:spPr>
        <p:txBody>
          <a:bodyPr/>
          <a:lstStyle/>
          <a:p>
            <a:pPr algn="ctr"/>
            <a:fld id="{461A3BD6-22C8-451B-8124-02164EEF9674}" type="slidenum">
              <a:rPr lang="ru-RU" sz="140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305" y="1009202"/>
            <a:ext cx="611640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успешных, высокообразованных Лидеров в педагогике и психологии, которые  вносят вклад в развитие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улучшение качества образования  страны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учетом современных глобальных и национальных трендов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тенденций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14207" y="648198"/>
            <a:ext cx="4419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2025 году войти в 3 Топ ведущих научно-педагогических школ по соответствующим направлениям подготовки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28925" y="2721697"/>
            <a:ext cx="47045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ДЕЯТЕЛЬНОСТИ </a:t>
            </a:r>
            <a:r>
              <a:rPr lang="ru-RU" sz="24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ВШПиП</a:t>
            </a:r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свобода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ППС И студенты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мотивированы 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процессом своего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роста, научно-исследовательской деятельностью, активность, творчество, ответственность;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Постоянное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программ, методов   обучения, контроль качества, конкурентная среда среди ППС (конкурс)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2562" y="5165229"/>
            <a:ext cx="611640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ВЫПУСКНИКА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Подготовить педагогов 21 века, грамотного, владеющего цифровыми технологиями, инновационными методиками,  граждан своей страны  </a:t>
            </a:r>
          </a:p>
        </p:txBody>
      </p:sp>
    </p:spTree>
    <p:extLst>
      <p:ext uri="{BB962C8B-B14F-4D97-AF65-F5344CB8AC3E}">
        <p14:creationId xmlns:p14="http://schemas.microsoft.com/office/powerpoint/2010/main" xmlns="" val="30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263"/>
            <a:ext cx="10515600" cy="36916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ДЕЯТЕЛЬНОСТЬ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726" y="268357"/>
            <a:ext cx="11353800" cy="5818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НАУЧНАЯ:</a:t>
            </a:r>
          </a:p>
          <a:p>
            <a:pPr marL="0" indent="0"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Создание исследовательской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экосистемы:</a:t>
            </a:r>
          </a:p>
          <a:p>
            <a:pPr marL="0" indent="0">
              <a:buNone/>
            </a:pPr>
            <a:endParaRPr lang="ru-RU" i="1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7625594"/>
              </p:ext>
            </p:extLst>
          </p:nvPr>
        </p:nvGraphicFramePr>
        <p:xfrm>
          <a:off x="289558" y="1043972"/>
          <a:ext cx="11612881" cy="5677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2383"/>
                <a:gridCol w="1581040"/>
                <a:gridCol w="1701999"/>
                <a:gridCol w="1581040"/>
                <a:gridCol w="1581040"/>
                <a:gridCol w="1645379"/>
              </a:tblGrid>
              <a:tr h="488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деятельности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2020-2021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уч.год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процента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остепенённости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85%, за счет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(целевых- 10 до 2025г., приглашение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к.п.н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мастеров спорта); введение статусных позиций,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научного потенциала и публикационной активности ППС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of science -4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Скопус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ККСОН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-127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Монографии - 9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ППС: 2 статьи ККСОН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КАФЕДРА: – 1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Скопус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монография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ППС: 2 статьи ККСОН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КАФЕДРА: – 1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Скопус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монография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ППС: 2 статьи ККСОН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КАФЕДРА: – 1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Скопус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монография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ППС: 2 статьи ККСОН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КАФЕДРА: – 1 Скопус, 1 монография 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Республиканские конференции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Методологические семинары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конференции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8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Коммерциализация результатов исследований ( заказные прикладные исследования)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патент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патента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патента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патента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патента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проектных фундаментальных и прикладных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исследованиях,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грантовых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 инициативных проектах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Активизация  работы по зарубежным гранатовым стажировкам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7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Активизация работы по мобильности ППС и студентов (внутренняя, внешняя)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Магистратура                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Актобе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7М01900-Дефектология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Программ магистратуры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Программ магистратуры +  2 программы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Программ магистратуры +  3 программы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Программ магистратуры +  5 программы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8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Открытие диссертационного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совета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1" marR="594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25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49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АВТОНОМНАЯ ДЕЯТЕЛЬНОСТЬ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55535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3. АКАДЕМИЧЕСКАЯ (МЕТОДИЧЕСКАЯ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Создание БАЗЫ : детский сад-школа-ТИПО-ВУЗ (частная школа «ДАНА» меморандум, договор)- 5 студентов </a:t>
            </a:r>
            <a:endParaRPr lang="ru-RU" dirty="0"/>
          </a:p>
          <a:p>
            <a:r>
              <a:rPr lang="ru-RU" dirty="0" smtClean="0"/>
              <a:t>Дуальное обучение ( база частная школа «ДАНА» ПМНО и ДО) с 2021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Открытие лабораторий ( ПМНО, ДО, Спец. образование)</a:t>
            </a:r>
          </a:p>
          <a:p>
            <a:r>
              <a:rPr lang="ru-RU" dirty="0" smtClean="0"/>
              <a:t>Открытие магистратуры(Социальная </a:t>
            </a:r>
            <a:r>
              <a:rPr lang="ru-RU" dirty="0"/>
              <a:t>педагогика и самопознание, ПМНО), докторантуры (Психология, Педагогика и психология)</a:t>
            </a:r>
          </a:p>
          <a:p>
            <a:r>
              <a:rPr lang="ru-RU" dirty="0" err="1" smtClean="0"/>
              <a:t>Коллаборация</a:t>
            </a:r>
            <a:r>
              <a:rPr lang="ru-RU" dirty="0" smtClean="0"/>
              <a:t> </a:t>
            </a:r>
            <a:r>
              <a:rPr lang="ru-RU" dirty="0"/>
              <a:t>с  Вузами РК, международное сотрудничество (привлечение к чтению лекции зарубежных ученых, пополнение базы экспертов из числа международных </a:t>
            </a:r>
            <a:r>
              <a:rPr lang="ru-RU" dirty="0" smtClean="0"/>
              <a:t>Гон </a:t>
            </a:r>
            <a:r>
              <a:rPr lang="ru-RU" dirty="0" err="1" smtClean="0"/>
              <a:t>Конг</a:t>
            </a:r>
            <a:r>
              <a:rPr lang="ru-RU" dirty="0" smtClean="0"/>
              <a:t> </a:t>
            </a:r>
            <a:r>
              <a:rPr lang="ru-RU" dirty="0"/>
              <a:t>)</a:t>
            </a:r>
          </a:p>
          <a:p>
            <a:r>
              <a:rPr lang="ru-RU" dirty="0"/>
              <a:t>Разработка и внедрение новых (инновационных) ОП, в том числе </a:t>
            </a:r>
            <a:r>
              <a:rPr lang="ru-RU" dirty="0" err="1"/>
              <a:t>двудипломных</a:t>
            </a:r>
            <a:r>
              <a:rPr lang="ru-RU" dirty="0"/>
              <a:t> 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базы практики и исследований </a:t>
            </a:r>
          </a:p>
          <a:p>
            <a:r>
              <a:rPr lang="ru-RU" dirty="0"/>
              <a:t>П</a:t>
            </a:r>
            <a:r>
              <a:rPr lang="ru-RU" dirty="0" smtClean="0"/>
              <a:t>ривлечение </a:t>
            </a:r>
            <a:r>
              <a:rPr lang="ru-RU" dirty="0"/>
              <a:t>талантливых абитуриентов через новый формат осуществления </a:t>
            </a:r>
            <a:r>
              <a:rPr lang="ru-RU" dirty="0" err="1"/>
              <a:t>профориентационной</a:t>
            </a:r>
            <a:r>
              <a:rPr lang="ru-RU" dirty="0"/>
              <a:t> работы, через рекламные ролики в </a:t>
            </a:r>
            <a:r>
              <a:rPr lang="ru-RU" dirty="0" err="1"/>
              <a:t>соц.сетях</a:t>
            </a:r>
            <a:r>
              <a:rPr lang="ru-RU" dirty="0"/>
              <a:t> о деятельности Высшей школы , организация сайта выпускников, постоянно действующие «дни открытых дверей» с возможностью посетить лекции и занятия ППС и др.) </a:t>
            </a:r>
          </a:p>
          <a:p>
            <a:r>
              <a:rPr lang="ru-RU" dirty="0"/>
              <a:t>Мобильная консультативно-методическая помощь педагогам,  учащимся, родителям, лицам с особыми образовательными </a:t>
            </a:r>
            <a:r>
              <a:rPr lang="ru-RU" dirty="0" smtClean="0"/>
              <a:t>потребностями</a:t>
            </a:r>
          </a:p>
          <a:p>
            <a:r>
              <a:rPr lang="ru-RU" dirty="0"/>
              <a:t>Открытие диссертационного совета по педагогическим наукам</a:t>
            </a:r>
          </a:p>
          <a:p>
            <a:r>
              <a:rPr lang="ru-RU" dirty="0"/>
              <a:t>Открытие </a:t>
            </a:r>
            <a:r>
              <a:rPr lang="ru-RU" dirty="0" err="1"/>
              <a:t>постдокторантуры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7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37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4509"/>
            <a:ext cx="10515600" cy="5082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Финансовая </a:t>
            </a:r>
            <a:r>
              <a:rPr lang="ru-RU" dirty="0" smtClean="0"/>
              <a:t>независимость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Академическая </a:t>
            </a:r>
            <a:r>
              <a:rPr lang="ru-RU" dirty="0" smtClean="0"/>
              <a:t>независимость </a:t>
            </a:r>
          </a:p>
          <a:p>
            <a:pPr marL="0" indent="0">
              <a:buNone/>
            </a:pPr>
            <a:r>
              <a:rPr lang="ru-RU" dirty="0" smtClean="0"/>
              <a:t>3. Выпускники </a:t>
            </a:r>
            <a:r>
              <a:rPr lang="ru-RU" dirty="0"/>
              <a:t>- трансформаторы регионов: новая педагогика, ценности семьи, женское лидерство, гражданственность</a:t>
            </a:r>
          </a:p>
          <a:p>
            <a:pPr marL="0" indent="0">
              <a:buNone/>
            </a:pPr>
            <a:r>
              <a:rPr lang="ru-RU" dirty="0" smtClean="0"/>
              <a:t>4. Научные исследования,  </a:t>
            </a:r>
            <a:r>
              <a:rPr lang="ru-RU" dirty="0"/>
              <a:t>публикации с высоким </a:t>
            </a:r>
            <a:r>
              <a:rPr lang="ru-RU" dirty="0" err="1"/>
              <a:t>импакт</a:t>
            </a:r>
            <a:r>
              <a:rPr lang="ru-RU" dirty="0"/>
              <a:t> </a:t>
            </a:r>
            <a:r>
              <a:rPr lang="ru-RU" dirty="0" smtClean="0"/>
              <a:t>фактором, увеличение </a:t>
            </a:r>
            <a:r>
              <a:rPr lang="ru-RU" dirty="0"/>
              <a:t>объема финансирования научных исследований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1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1" y="-65693"/>
            <a:ext cx="12192001" cy="692369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3267" y="166400"/>
            <a:ext cx="6893388" cy="6731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педагогики и психологии </a:t>
            </a:r>
            <a:endParaRPr lang="ru-RU" sz="32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217968" y="6238168"/>
            <a:ext cx="812800" cy="501650"/>
          </a:xfrm>
        </p:spPr>
        <p:txBody>
          <a:bodyPr/>
          <a:lstStyle/>
          <a:p>
            <a:pPr algn="ctr"/>
            <a:fld id="{461A3BD6-22C8-451B-8124-02164EEF9674}" type="slidenum">
              <a:rPr lang="ru-RU" sz="140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3267" y="1005900"/>
            <a:ext cx="1171569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>
                <a:solidFill>
                  <a:srgbClr val="00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Ключевые </a:t>
            </a:r>
            <a:r>
              <a:rPr lang="ru-RU" sz="2900" b="1" dirty="0" smtClean="0">
                <a:solidFill>
                  <a:srgbClr val="00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ценности</a:t>
            </a:r>
            <a:endParaRPr lang="ru-RU" b="1" dirty="0">
              <a:solidFill>
                <a:srgbClr val="0066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900" b="1" dirty="0">
              <a:solidFill>
                <a:srgbClr val="0066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91780" y="1514101"/>
            <a:ext cx="2439450" cy="5507237"/>
            <a:chOff x="-88802" y="-236460"/>
            <a:chExt cx="2439450" cy="3676459"/>
          </a:xfrm>
        </p:grpSpPr>
        <p:sp>
          <p:nvSpPr>
            <p:cNvPr id="21" name="Блок-схема: ручное управление 20"/>
            <p:cNvSpPr/>
            <p:nvPr/>
          </p:nvSpPr>
          <p:spPr>
            <a:xfrm rot="16200000">
              <a:off x="-706351" y="383000"/>
              <a:ext cx="3674548" cy="2439450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Блок-схема: ручное управление 4"/>
            <p:cNvSpPr/>
            <p:nvPr/>
          </p:nvSpPr>
          <p:spPr>
            <a:xfrm>
              <a:off x="-56212" y="-236460"/>
              <a:ext cx="2308968" cy="3609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СИСТЕМНОЕ РАЗВИТИЕ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r>
                <a:rPr lang="ru-RU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всех процессов, в результате которого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ru-RU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педагогики и психологии поднимается на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ru-RU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новый качественный уровень</a:t>
              </a:r>
              <a:endParaRPr lang="ru-RU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722716" y="1498231"/>
            <a:ext cx="2533338" cy="5359769"/>
            <a:chOff x="2684" y="-141763"/>
            <a:chExt cx="2484565" cy="3578013"/>
          </a:xfrm>
        </p:grpSpPr>
        <p:sp>
          <p:nvSpPr>
            <p:cNvPr id="25" name="Блок-схема: ручное управление 24"/>
            <p:cNvSpPr/>
            <p:nvPr/>
          </p:nvSpPr>
          <p:spPr>
            <a:xfrm rot="16200000">
              <a:off x="-521483" y="427519"/>
              <a:ext cx="3578013" cy="2439450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Блок-схема: ручное управление 4"/>
            <p:cNvSpPr/>
            <p:nvPr/>
          </p:nvSpPr>
          <p:spPr>
            <a:xfrm>
              <a:off x="2684" y="-40128"/>
              <a:ext cx="2484565" cy="2902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lvl="0" algn="l" defTabSz="1244600">
                <a:spcBef>
                  <a:spcPct val="0"/>
                </a:spcBef>
              </a:pP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</a:p>
            <a:p>
              <a:pPr lvl="0" algn="l" defTabSz="1244600">
                <a:spcBef>
                  <a:spcPct val="0"/>
                </a:spcBef>
              </a:pP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ЛИДЕРСТВО</a:t>
              </a:r>
            </a:p>
            <a:p>
              <a:pPr lvl="0" algn="l" defTabSz="1244600">
                <a:spcBef>
                  <a:spcPct val="0"/>
                </a:spcBef>
              </a:pPr>
              <a:endPara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1244600">
                <a:spcBef>
                  <a:spcPct val="0"/>
                </a:spcBef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Быть лидером и готовить лидеров , сочетающих в себе  профессионализм, креативность, коммуникативность, предпринимательство, стремление к успеху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256054" y="1005901"/>
            <a:ext cx="2808654" cy="5685670"/>
            <a:chOff x="-9735" y="-434766"/>
            <a:chExt cx="2808654" cy="3856808"/>
          </a:xfrm>
        </p:grpSpPr>
        <p:sp>
          <p:nvSpPr>
            <p:cNvPr id="28" name="Блок-схема: ручное управление 27"/>
            <p:cNvSpPr/>
            <p:nvPr/>
          </p:nvSpPr>
          <p:spPr>
            <a:xfrm rot="16200000">
              <a:off x="-521482" y="413311"/>
              <a:ext cx="3578013" cy="2439450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Блок-схема: ручное управление 4"/>
            <p:cNvSpPr/>
            <p:nvPr/>
          </p:nvSpPr>
          <p:spPr>
            <a:xfrm>
              <a:off x="-9735" y="-434766"/>
              <a:ext cx="2808654" cy="3837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СОЦИАЛЬНАЯ ОТВЕТСТВЕННОСТЬ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Приверженность к последовательной и честной позиции в отношении окружающих с опорой на прочные моральные принципы и этические нормы, принятые в обществе и государстве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810573" y="1416898"/>
            <a:ext cx="2367748" cy="5441102"/>
            <a:chOff x="2683" y="-141763"/>
            <a:chExt cx="2484566" cy="3578014"/>
          </a:xfrm>
        </p:grpSpPr>
        <p:sp>
          <p:nvSpPr>
            <p:cNvPr id="31" name="Блок-схема: ручное управление 30"/>
            <p:cNvSpPr/>
            <p:nvPr/>
          </p:nvSpPr>
          <p:spPr>
            <a:xfrm rot="16200000">
              <a:off x="-521483" y="427519"/>
              <a:ext cx="3578013" cy="2439450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Блок-схема: ручное управление 4"/>
            <p:cNvSpPr/>
            <p:nvPr/>
          </p:nvSpPr>
          <p:spPr>
            <a:xfrm>
              <a:off x="2683" y="31451"/>
              <a:ext cx="2484565" cy="34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Служение обществу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принципов гражданственности: бережное отношение к природе, ресурсам,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эмпатия</a:t>
              </a:r>
              <a:r>
                <a:rPr lang="ru-RU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забота о социально-уязвимых груп</a:t>
              </a:r>
              <a:r>
                <a:rPr lang="ru-RU" sz="2000" b="1" dirty="0" smtClean="0">
                  <a:solidFill>
                    <a:schemeClr val="tx1"/>
                  </a:solidFill>
                  <a:latin typeface="+mj-lt"/>
                </a:rPr>
                <a:t>пах населения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0251264" y="846950"/>
            <a:ext cx="2625287" cy="6294481"/>
            <a:chOff x="2684" y="-211355"/>
            <a:chExt cx="2484565" cy="3647606"/>
          </a:xfrm>
        </p:grpSpPr>
        <p:sp>
          <p:nvSpPr>
            <p:cNvPr id="34" name="Блок-схема: ручное управление 33"/>
            <p:cNvSpPr/>
            <p:nvPr/>
          </p:nvSpPr>
          <p:spPr>
            <a:xfrm rot="16200000">
              <a:off x="-521483" y="357927"/>
              <a:ext cx="3578013" cy="2439450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Блок-схема: ручное управление 4"/>
            <p:cNvSpPr/>
            <p:nvPr/>
          </p:nvSpPr>
          <p:spPr>
            <a:xfrm>
              <a:off x="2684" y="10153"/>
              <a:ext cx="2196656" cy="342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Открытость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Сотрудничество внутри Университета, с зарубежными партнерами,  организациями образования РК, генерирующие новые знания на основе прикладных исследований, международного сотрудничества и взаимодействия с экспертным сообществом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28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7" y="254289"/>
            <a:ext cx="10515600" cy="9649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вызовы, образовательные тренды и роль Высшей школы Педагогики и психологии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5236"/>
            <a:ext cx="12192000" cy="569623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784" y="1219202"/>
            <a:ext cx="118622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Факультет Педагогики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является одним  из ведущих 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КазНацЖенПУ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1974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 специальности «История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педагогика», в 1984–1990 гг. «Дошкольное образование»,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Дошкольное и начальное образование»,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2001–2002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гг. «Начальное и музыкальное образование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протяжении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последних  лет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подготовил более 2000 специалистов в области   педагогики и психологии для системы общего дошкольного, среднего  и специального образования Казахстана и продолжает выполнять социальный заказ по обеспечению села и города педагогическими кадрами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32254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828"/>
            <a:ext cx="12193057" cy="6925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428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направления синхронизированные с целями университета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929390"/>
            <a:ext cx="10938165" cy="60979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1. Драйвер в области педагогики. </a:t>
            </a:r>
          </a:p>
          <a:p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 системы образования, социальной защиты и здравоохранения педагогическими кадрами с высшим и послевузовским образованием, интеграция образования, науки и инноваций. В настоящее время обучающимся недостаточно просто базовое образование по выбранной им специальности, необходимо овладеть определенными профессиональными, личностными компетенциями. В достижении данной цели запланированы следующие задачи. </a:t>
            </a:r>
          </a:p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Задача 1. Реализация социального заказа государства и общества.</a:t>
            </a:r>
          </a:p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Задача 2. Повышение профессионального уровня ППС.</a:t>
            </a:r>
          </a:p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Задача 3. Совершенствование содержания образовательных программ. </a:t>
            </a:r>
          </a:p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Задача 4. Усиление международного сотрудничества.</a:t>
            </a:r>
          </a:p>
          <a:p>
            <a:pPr marL="0" indent="0">
              <a:buNone/>
            </a:pP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2. Лидер в исследовании, аналитике, консалтинге в педагогике. </a:t>
            </a:r>
          </a:p>
          <a:p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Обеспечение реального вклада Школы в  науку с целью  устойчивого развития и ускоренной диверсификации экономики страны. </a:t>
            </a:r>
          </a:p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Задача 1. Усиление научно-исследовательской и проектной деятельности. </a:t>
            </a:r>
          </a:p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Задача 2. Укрепление научного потенциала ППС.</a:t>
            </a:r>
          </a:p>
          <a:p>
            <a:pPr marL="0" indent="0">
              <a:buNone/>
            </a:pP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ru-RU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Креатор</a:t>
            </a: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 новой экосистемы и инфраструктуры</a:t>
            </a:r>
          </a:p>
          <a:p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 Вовлечение в укрепление духовно-нравственных ценностей общенациональной патриотической идеи и культуры здорового образа 	жизни. Модернизация моделей  (парадигм) научного и образовательного пространства в направлении духовной модернизации. </a:t>
            </a:r>
          </a:p>
          <a:p>
            <a:pPr marL="0" indent="0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Задача 1. Развитие духовно-нравственных ценностей студентов, культуры здорового образа жизни, навыков предпринимательства.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43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6877"/>
            <a:ext cx="12193057" cy="6931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рынка образования по направлениям подготовки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4" y="568037"/>
            <a:ext cx="12171218" cy="517943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Система дошкольного, школьного, технического и профессионального образования претерпевает существенные изменения, как в институциональном, технологическом плане, так и в вопросах бюджетирования и менеджмента, что требует переподготовку и формирование новых управленческих кадров для каждого уровня образования, обладающих знаниями и компетенциями для решения более сложных задач и оперативного реагирования в условиях глобальных вызовов и образовательных трендов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3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9525"/>
            <a:ext cx="12193588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34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кадрах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4804658"/>
              </p:ext>
            </p:extLst>
          </p:nvPr>
        </p:nvGraphicFramePr>
        <p:xfrm>
          <a:off x="0" y="869117"/>
          <a:ext cx="12052092" cy="554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BD6-22C8-451B-8124-02164EEF96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98" y="11874"/>
            <a:ext cx="12192000" cy="6846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9513" y="1399868"/>
            <a:ext cx="3530204" cy="88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90% -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бакалавриат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94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%-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магистратура,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250027" y="715038"/>
            <a:ext cx="17715" cy="61429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40232" y="715038"/>
            <a:ext cx="19653" cy="61429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0618" y="691506"/>
            <a:ext cx="33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ЗАРУБЕЖНОЕ ПАРТНЕРСТВО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 вузов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246" y="843933"/>
            <a:ext cx="37593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чел.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1076 чел.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МАГИСТРАТУРА -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 чел.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ДИСТАНЦИОННОЕ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850 чел.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780 чел.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ПЛАТНОЕ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1234 чел.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08625" y="859321"/>
            <a:ext cx="3759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ППС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8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остепененность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возраст ППС – 48 лет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 2025 ГОДА 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Обучаются в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(по целевому гранту) – 10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 докторантура - 1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028" y="2861165"/>
            <a:ext cx="3807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КАФЕДР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Общая педагогика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Теоретической и практической психологии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Специальной и социальной педагогики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Дошкольного и начального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BA 7  ОП, MA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 ОП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62" y="5721357"/>
            <a:ext cx="379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ОП </a:t>
            </a:r>
            <a:r>
              <a:rPr lang="ru-RU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совместно с работодателями: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НИШ, ШКОЛЫ,  ДО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72156" y="3167645"/>
            <a:ext cx="37060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ACQUIN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Германия)</a:t>
            </a: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рейтинг востребованности вузов Республики Казахстан, Независимое агентство аккредитации и рейтинга (НААР)</a:t>
            </a:r>
            <a:endParaRPr lang="kk-KZ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6В01101 — Педагогика и психология — 1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6В01301 — Педагогика и методика начального обучения — 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6В01901 — Дефектология — 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6В01403 — Физическая культура и спорт — 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7М01102 — Педагогические измерения — 1 место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7М01201 — Дошкольное обучение и воспитание — 1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7М01901 — Дефектология — 1 место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7783" y="6331787"/>
            <a:ext cx="708025" cy="501650"/>
          </a:xfrm>
          <a:noFill/>
        </p:spPr>
        <p:txBody>
          <a:bodyPr/>
          <a:lstStyle/>
          <a:p>
            <a:pPr algn="ctr"/>
            <a:fld id="{461A3BD6-22C8-451B-8124-02164EEF9674}" type="slidenum">
              <a:rPr lang="ru-RU" sz="140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5937" y="2690592"/>
            <a:ext cx="359121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ПРИВЛЕЧЕННЫХ ППС ИЗ ЗА </a:t>
            </a:r>
            <a:r>
              <a:rPr lang="ru-RU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РУБЕЖА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д.п.н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Дерижан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Ицка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Михайлова,  Республика Болгария,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Бургаский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свободный университет, гр. Бургас, курс  "Инклюзивное образование"                                                  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д.п.н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профессор Михайлова Т.В.                                  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Москва ректор Российский Государственный Университет Физической культуры, спорта, молодежи и туризма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3.Змановская Елена Валерьевна РФ, г.  Санкт-Петербург, профессор, доктор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наук, психолог-психоаналитик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4. к.ф.н. Доцент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Карданова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Елена Юрьевна,     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ВШЭ директор центра мониторинга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5. Моисеева Л.А д.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п.н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., профессор Уральского государственного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педуниверситета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г.Екатеринбург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 Фишман Б.Е.  РФ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д.п.н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ПГУ им.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Шолом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Алийхема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04" y="63141"/>
            <a:ext cx="1051651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2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" y="0"/>
            <a:ext cx="12192000" cy="6854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26" y="167024"/>
            <a:ext cx="11582400" cy="5873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ПОДГОТОВКА</a:t>
            </a:r>
            <a:endParaRPr lang="ru-RU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626" y="921423"/>
            <a:ext cx="11896076" cy="5659999"/>
          </a:xfrm>
        </p:spPr>
        <p:txBody>
          <a:bodyPr>
            <a:noAutofit/>
          </a:bodyPr>
          <a:lstStyle/>
          <a:p>
            <a:pPr marL="0" indent="0" algn="just">
              <a:buClr>
                <a:srgbClr val="006666"/>
              </a:buClr>
              <a:buNone/>
            </a:pPr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   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  <a:endParaRPr lang="ru-RU" sz="2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None/>
            </a:pP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6В01101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Педагогика и психология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1. 7М01101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Педагогика и психология</a:t>
            </a:r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None/>
            </a:pP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6В01201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Дошкольное обучение и воспитание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2.7М01102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Педагогические измерения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None/>
            </a:pP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6В01301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Педагогика и методика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начального              3. 7М01201 — Дошкольное обучение и          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None/>
            </a:pP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обучения;                                                                                          воспитание;                                                                                         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6666"/>
              </a:buClr>
              <a:buNone/>
            </a:pP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6В01801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Социальная педагогика и самопознание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4.  7М01901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Дефектология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6666"/>
              </a:buClr>
              <a:buNone/>
            </a:pP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6В03102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Психология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5. 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7М03102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Психология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6666"/>
              </a:buClr>
              <a:buNone/>
            </a:pP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6В01403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Физическая культура и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                       6. 7М01103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Лидерство в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образовании.</a:t>
            </a:r>
            <a:endParaRPr lang="ru-RU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6666"/>
              </a:buClr>
              <a:buNone/>
            </a:pP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6В01901 </a:t>
            </a:r>
            <a:r>
              <a:rPr lang="ru-RU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Дефектология</a:t>
            </a:r>
            <a:endParaRPr lang="ru-RU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6666"/>
              </a:buClr>
              <a:buFont typeface="Courier New" panose="02070309020205020404" pitchFamily="49" charset="0"/>
              <a:buChar char="o"/>
            </a:pPr>
            <a:endParaRPr lang="ru-RU" sz="2000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16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6514</TotalTime>
  <Words>2811</Words>
  <Application>Microsoft Office PowerPoint</Application>
  <PresentationFormat>Произвольный</PresentationFormat>
  <Paragraphs>525</Paragraphs>
  <Slides>22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2_Тема Office</vt:lpstr>
      <vt:lpstr>Слайд 1</vt:lpstr>
      <vt:lpstr>Высшая школа педагогики и психологии </vt:lpstr>
      <vt:lpstr>Высшая школа педагогики и психологии </vt:lpstr>
      <vt:lpstr>Глобальные вызовы, образовательные тренды и роль Высшей школы Педагогики и психологии  </vt:lpstr>
      <vt:lpstr>Стратегические направления синхронизированные с целями университета   </vt:lpstr>
      <vt:lpstr>Анализ рынка образования по направлениям подготовки </vt:lpstr>
      <vt:lpstr>Потребность в кадрах </vt:lpstr>
      <vt:lpstr>Слайд 8</vt:lpstr>
      <vt:lpstr> ПРОФЕССИОНАЛЬНАЯ ПОДГОТОВКА</vt:lpstr>
      <vt:lpstr>Высшая школа педагогики и психологии </vt:lpstr>
      <vt:lpstr>Научная деятельность Высшей школы педагогики и психологии 2020-2021 годы</vt:lpstr>
      <vt:lpstr>ВНЕШНИЕ  УГРОЗЫ </vt:lpstr>
      <vt:lpstr>Слайд 13</vt:lpstr>
      <vt:lpstr> СТРАТЕГИЧЕСКИЕ НАПРАВЛЕНИЯ ВЫСШЕЙ ШКОЛЫ ПЕДАГОГИКИ И ПСИХОЛОГИИ </vt:lpstr>
      <vt:lpstr>Слайд 15</vt:lpstr>
      <vt:lpstr>2. Исследовательские кластеры, через осуществление  проектной научной деятельности прикладных и фундаментальных исследований в области  общего, специального и инклюзивного образования, социальной работы,  публикация научных статей, внедрение результатов исследования в организации  </vt:lpstr>
      <vt:lpstr>3. АВТОНОМНАЯ ДЕЯТЕЛЬНОСТЬ ШКОЛЫ</vt:lpstr>
      <vt:lpstr>АВТОНОМНАЯ ДЕЯТЕЛЬНОСТЬ ШКОЛЫ</vt:lpstr>
      <vt:lpstr>АВТОНОМНАЯ ДЕЯТЕЛЬНОСТЬ ШКОЛЫ</vt:lpstr>
      <vt:lpstr>АВТОНОМНАЯ ДЕЯТЕЛЬНОСТЬ ШКОЛЫ</vt:lpstr>
      <vt:lpstr>АВТОНОМНАЯ ДЕЯТЕЛЬНОСТЬ ШКОЛЫ</vt:lpstr>
      <vt:lpstr>ОЖИДАЕМЫЕ РЕЗУЛЬТАТЫ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Университета 20.25</dc:title>
  <dc:creator>admin</dc:creator>
  <cp:lastModifiedBy>user</cp:lastModifiedBy>
  <cp:revision>512</cp:revision>
  <cp:lastPrinted>2021-03-26T05:37:11Z</cp:lastPrinted>
  <dcterms:created xsi:type="dcterms:W3CDTF">2020-07-25T15:12:47Z</dcterms:created>
  <dcterms:modified xsi:type="dcterms:W3CDTF">2021-03-30T10:11:10Z</dcterms:modified>
</cp:coreProperties>
</file>